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7" r:id="rId1"/>
  </p:sldMasterIdLst>
  <p:notesMasterIdLst>
    <p:notesMasterId r:id="rId50"/>
  </p:notesMasterIdLst>
  <p:handoutMasterIdLst>
    <p:handoutMasterId r:id="rId51"/>
  </p:handoutMasterIdLst>
  <p:sldIdLst>
    <p:sldId id="379" r:id="rId2"/>
    <p:sldId id="256" r:id="rId3"/>
    <p:sldId id="376" r:id="rId4"/>
    <p:sldId id="387" r:id="rId5"/>
    <p:sldId id="389" r:id="rId6"/>
    <p:sldId id="453" r:id="rId7"/>
    <p:sldId id="388" r:id="rId8"/>
    <p:sldId id="390" r:id="rId9"/>
    <p:sldId id="438" r:id="rId10"/>
    <p:sldId id="391" r:id="rId11"/>
    <p:sldId id="454" r:id="rId12"/>
    <p:sldId id="439" r:id="rId13"/>
    <p:sldId id="393" r:id="rId14"/>
    <p:sldId id="455" r:id="rId15"/>
    <p:sldId id="394" r:id="rId16"/>
    <p:sldId id="396" r:id="rId17"/>
    <p:sldId id="397" r:id="rId18"/>
    <p:sldId id="440" r:id="rId19"/>
    <p:sldId id="398" r:id="rId20"/>
    <p:sldId id="402" r:id="rId21"/>
    <p:sldId id="456" r:id="rId22"/>
    <p:sldId id="404" r:id="rId23"/>
    <p:sldId id="441" r:id="rId24"/>
    <p:sldId id="405" r:id="rId25"/>
    <p:sldId id="457" r:id="rId26"/>
    <p:sldId id="442" r:id="rId27"/>
    <p:sldId id="443" r:id="rId28"/>
    <p:sldId id="444" r:id="rId29"/>
    <p:sldId id="445" r:id="rId30"/>
    <p:sldId id="446" r:id="rId31"/>
    <p:sldId id="447" r:id="rId32"/>
    <p:sldId id="448" r:id="rId33"/>
    <p:sldId id="449" r:id="rId34"/>
    <p:sldId id="450" r:id="rId35"/>
    <p:sldId id="458" r:id="rId36"/>
    <p:sldId id="412" r:id="rId37"/>
    <p:sldId id="421" r:id="rId38"/>
    <p:sldId id="424" r:id="rId39"/>
    <p:sldId id="425" r:id="rId40"/>
    <p:sldId id="426" r:id="rId41"/>
    <p:sldId id="427" r:id="rId42"/>
    <p:sldId id="328" r:id="rId43"/>
    <p:sldId id="451" r:id="rId44"/>
    <p:sldId id="452" r:id="rId45"/>
    <p:sldId id="459" r:id="rId46"/>
    <p:sldId id="460" r:id="rId47"/>
    <p:sldId id="461" r:id="rId48"/>
    <p:sldId id="418" r:id="rId49"/>
  </p:sldIdLst>
  <p:sldSz cx="12192000" cy="6858000"/>
  <p:notesSz cx="9144000" cy="6858000"/>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9FF"/>
    <a:srgbClr val="214A34"/>
    <a:srgbClr val="186D05"/>
    <a:srgbClr val="AA181F"/>
    <a:srgbClr val="325C31"/>
    <a:srgbClr val="CC2E1D"/>
    <a:srgbClr val="B71A1E"/>
    <a:srgbClr val="CC4337"/>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92969"/>
  </p:normalViewPr>
  <p:slideViewPr>
    <p:cSldViewPr>
      <p:cViewPr>
        <p:scale>
          <a:sx n="66" d="100"/>
          <a:sy n="66" d="100"/>
        </p:scale>
        <p:origin x="-1459" y="-355"/>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1B11F6A-A894-A141-9DA6-BE45CDEA5BEF}" type="datetimeFigureOut">
              <a:rPr lang="en-US" smtClean="0"/>
              <a:pPr/>
              <a:t>4/2/2020</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25AD299-5583-FA4B-BF75-539F9BE46696}" type="slidenum">
              <a:rPr lang="en-US" smtClean="0"/>
              <a:pPr/>
              <a:t>‹#›</a:t>
            </a:fld>
            <a:endParaRPr lang="en-US"/>
          </a:p>
        </p:txBody>
      </p:sp>
    </p:spTree>
    <p:extLst>
      <p:ext uri="{BB962C8B-B14F-4D97-AF65-F5344CB8AC3E}">
        <p14:creationId xmlns:p14="http://schemas.microsoft.com/office/powerpoint/2010/main" val="204233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21911AC-D7E9-0645-8231-FED5715078CB}" type="datetimeFigureOut">
              <a:rPr lang="en-US" smtClean="0"/>
              <a:pPr/>
              <a:t>4/2/2020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2C07327-F486-A148-A046-8048ABFD8740}" type="slidenum">
              <a:rPr lang="en-US" smtClean="0"/>
              <a:pPr/>
              <a:t>‹#›</a:t>
            </a:fld>
            <a:endParaRPr lang="en-US"/>
          </a:p>
        </p:txBody>
      </p:sp>
    </p:spTree>
    <p:extLst>
      <p:ext uri="{BB962C8B-B14F-4D97-AF65-F5344CB8AC3E}">
        <p14:creationId xmlns:p14="http://schemas.microsoft.com/office/powerpoint/2010/main" val="192155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1</a:t>
            </a:fld>
            <a:endParaRPr lang="en-US"/>
          </a:p>
        </p:txBody>
      </p:sp>
    </p:spTree>
    <p:extLst>
      <p:ext uri="{BB962C8B-B14F-4D97-AF65-F5344CB8AC3E}">
        <p14:creationId xmlns:p14="http://schemas.microsoft.com/office/powerpoint/2010/main" val="22165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21</a:t>
            </a:fld>
            <a:endParaRPr lang="en-US"/>
          </a:p>
        </p:txBody>
      </p:sp>
    </p:spTree>
    <p:extLst>
      <p:ext uri="{BB962C8B-B14F-4D97-AF65-F5344CB8AC3E}">
        <p14:creationId xmlns:p14="http://schemas.microsoft.com/office/powerpoint/2010/main" val="388762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Bỏ các</a:t>
            </a:r>
            <a:r>
              <a:rPr lang="en-US" baseline="0" smtClean="0"/>
              <a:t> đề mục vào text box, tô màu</a:t>
            </a:r>
            <a:endParaRPr lang="en-US"/>
          </a:p>
        </p:txBody>
      </p:sp>
      <p:sp>
        <p:nvSpPr>
          <p:cNvPr id="4" name="Slide Number Placeholder 3"/>
          <p:cNvSpPr>
            <a:spLocks noGrp="1"/>
          </p:cNvSpPr>
          <p:nvPr>
            <p:ph type="sldNum" sz="quarter" idx="10"/>
          </p:nvPr>
        </p:nvSpPr>
        <p:spPr/>
        <p:txBody>
          <a:bodyPr/>
          <a:lstStyle/>
          <a:p>
            <a:fld id="{82C07327-F486-A148-A046-8048ABFD8740}" type="slidenum">
              <a:rPr lang="en-US" smtClean="0"/>
              <a:pPr/>
              <a:t>22</a:t>
            </a:fld>
            <a:endParaRPr lang="en-US"/>
          </a:p>
        </p:txBody>
      </p:sp>
    </p:spTree>
    <p:extLst>
      <p:ext uri="{BB962C8B-B14F-4D97-AF65-F5344CB8AC3E}">
        <p14:creationId xmlns:p14="http://schemas.microsoft.com/office/powerpoint/2010/main" val="717293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Đổi font arial, hàng</a:t>
            </a:r>
            <a:r>
              <a:rPr lang="en-US" baseline="0" smtClean="0"/>
              <a:t> cuối bỏ vào text box và tô màu, in đậm tất cả các chữ / thêm 1 slide về quan hệ giữa PCHT và THGT</a:t>
            </a:r>
            <a:endParaRPr lang="en-US"/>
          </a:p>
        </p:txBody>
      </p:sp>
      <p:sp>
        <p:nvSpPr>
          <p:cNvPr id="4" name="Slide Number Placeholder 3"/>
          <p:cNvSpPr>
            <a:spLocks noGrp="1"/>
          </p:cNvSpPr>
          <p:nvPr>
            <p:ph type="sldNum" sz="quarter" idx="10"/>
          </p:nvPr>
        </p:nvSpPr>
        <p:spPr/>
        <p:txBody>
          <a:bodyPr/>
          <a:lstStyle/>
          <a:p>
            <a:fld id="{82C07327-F486-A148-A046-8048ABFD8740}" type="slidenum">
              <a:rPr lang="en-US" smtClean="0"/>
              <a:pPr/>
              <a:t>24</a:t>
            </a:fld>
            <a:endParaRPr lang="en-US"/>
          </a:p>
        </p:txBody>
      </p:sp>
    </p:spTree>
    <p:extLst>
      <p:ext uri="{BB962C8B-B14F-4D97-AF65-F5344CB8AC3E}">
        <p14:creationId xmlns:p14="http://schemas.microsoft.com/office/powerpoint/2010/main" val="189114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Font arial</a:t>
            </a:r>
            <a:endParaRPr lang="en-US"/>
          </a:p>
        </p:txBody>
      </p:sp>
      <p:sp>
        <p:nvSpPr>
          <p:cNvPr id="4" name="Slide Number Placeholder 3"/>
          <p:cNvSpPr>
            <a:spLocks noGrp="1"/>
          </p:cNvSpPr>
          <p:nvPr>
            <p:ph type="sldNum" sz="quarter" idx="10"/>
          </p:nvPr>
        </p:nvSpPr>
        <p:spPr/>
        <p:txBody>
          <a:bodyPr/>
          <a:lstStyle/>
          <a:p>
            <a:fld id="{82C07327-F486-A148-A046-8048ABFD8740}" type="slidenum">
              <a:rPr lang="en-US" smtClean="0"/>
              <a:pPr/>
              <a:t>27</a:t>
            </a:fld>
            <a:endParaRPr lang="en-US"/>
          </a:p>
        </p:txBody>
      </p:sp>
    </p:spTree>
    <p:extLst>
      <p:ext uri="{BB962C8B-B14F-4D97-AF65-F5344CB8AC3E}">
        <p14:creationId xmlns:p14="http://schemas.microsoft.com/office/powerpoint/2010/main" val="1434317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29</a:t>
            </a:fld>
            <a:endParaRPr lang="en-US"/>
          </a:p>
        </p:txBody>
      </p:sp>
    </p:spTree>
    <p:extLst>
      <p:ext uri="{BB962C8B-B14F-4D97-AF65-F5344CB8AC3E}">
        <p14:creationId xmlns:p14="http://schemas.microsoft.com/office/powerpoint/2010/main" val="333363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Tô</a:t>
            </a:r>
            <a:r>
              <a:rPr lang="en-US" baseline="0" smtClean="0"/>
              <a:t> màu các text boc, font arial</a:t>
            </a:r>
            <a:endParaRPr lang="en-US"/>
          </a:p>
        </p:txBody>
      </p:sp>
      <p:sp>
        <p:nvSpPr>
          <p:cNvPr id="4" name="Slide Number Placeholder 3"/>
          <p:cNvSpPr>
            <a:spLocks noGrp="1"/>
          </p:cNvSpPr>
          <p:nvPr>
            <p:ph type="sldNum" sz="quarter" idx="10"/>
          </p:nvPr>
        </p:nvSpPr>
        <p:spPr/>
        <p:txBody>
          <a:bodyPr/>
          <a:lstStyle/>
          <a:p>
            <a:fld id="{82C07327-F486-A148-A046-8048ABFD8740}" type="slidenum">
              <a:rPr lang="en-US" smtClean="0"/>
              <a:pPr/>
              <a:t>31</a:t>
            </a:fld>
            <a:endParaRPr lang="en-US"/>
          </a:p>
        </p:txBody>
      </p:sp>
    </p:spTree>
    <p:extLst>
      <p:ext uri="{BB962C8B-B14F-4D97-AF65-F5344CB8AC3E}">
        <p14:creationId xmlns:p14="http://schemas.microsoft.com/office/powerpoint/2010/main" val="3443528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C07327-F486-A148-A046-8048ABFD8740}" type="slidenum">
              <a:rPr lang="en-US" smtClean="0"/>
              <a:pPr/>
              <a:t>34</a:t>
            </a:fld>
            <a:endParaRPr lang="en-US"/>
          </a:p>
        </p:txBody>
      </p:sp>
    </p:spTree>
    <p:extLst>
      <p:ext uri="{BB962C8B-B14F-4D97-AF65-F5344CB8AC3E}">
        <p14:creationId xmlns:p14="http://schemas.microsoft.com/office/powerpoint/2010/main" val="4100079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C07327-F486-A148-A046-8048ABFD8740}" type="slidenum">
              <a:rPr lang="en-US" smtClean="0"/>
              <a:pPr/>
              <a:t>35</a:t>
            </a:fld>
            <a:endParaRPr lang="en-US"/>
          </a:p>
        </p:txBody>
      </p:sp>
    </p:spTree>
    <p:extLst>
      <p:ext uri="{BB962C8B-B14F-4D97-AF65-F5344CB8AC3E}">
        <p14:creationId xmlns:p14="http://schemas.microsoft.com/office/powerpoint/2010/main" val="410007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39</a:t>
            </a:fld>
            <a:endParaRPr lang="en-US"/>
          </a:p>
        </p:txBody>
      </p:sp>
    </p:spTree>
    <p:extLst>
      <p:ext uri="{BB962C8B-B14F-4D97-AF65-F5344CB8AC3E}">
        <p14:creationId xmlns:p14="http://schemas.microsoft.com/office/powerpoint/2010/main" val="2146332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Sửa kí</a:t>
            </a:r>
            <a:r>
              <a:rPr lang="en-US" baseline="0" smtClean="0"/>
              <a:t> hiệu ý + .</a:t>
            </a:r>
            <a:endParaRPr lang="en-US"/>
          </a:p>
        </p:txBody>
      </p:sp>
      <p:sp>
        <p:nvSpPr>
          <p:cNvPr id="4" name="Slide Number Placeholder 3"/>
          <p:cNvSpPr>
            <a:spLocks noGrp="1"/>
          </p:cNvSpPr>
          <p:nvPr>
            <p:ph type="sldNum" sz="quarter" idx="10"/>
          </p:nvPr>
        </p:nvSpPr>
        <p:spPr/>
        <p:txBody>
          <a:bodyPr/>
          <a:lstStyle/>
          <a:p>
            <a:fld id="{82C07327-F486-A148-A046-8048ABFD8740}" type="slidenum">
              <a:rPr lang="en-US" smtClean="0"/>
              <a:pPr/>
              <a:t>40</a:t>
            </a:fld>
            <a:endParaRPr lang="en-US"/>
          </a:p>
        </p:txBody>
      </p:sp>
    </p:spTree>
    <p:extLst>
      <p:ext uri="{BB962C8B-B14F-4D97-AF65-F5344CB8AC3E}">
        <p14:creationId xmlns:p14="http://schemas.microsoft.com/office/powerpoint/2010/main" val="323043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6</a:t>
            </a:fld>
            <a:endParaRPr lang="en-US"/>
          </a:p>
        </p:txBody>
      </p:sp>
    </p:spTree>
    <p:extLst>
      <p:ext uri="{BB962C8B-B14F-4D97-AF65-F5344CB8AC3E}">
        <p14:creationId xmlns:p14="http://schemas.microsoft.com/office/powerpoint/2010/main" val="206636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Sửa kí</a:t>
            </a:r>
            <a:r>
              <a:rPr lang="en-US" baseline="0" smtClean="0"/>
              <a:t> hiệu ý + .</a:t>
            </a:r>
            <a:endParaRPr lang="en-US" smtClean="0"/>
          </a:p>
          <a:p>
            <a:endParaRPr lang="en-US"/>
          </a:p>
        </p:txBody>
      </p:sp>
      <p:sp>
        <p:nvSpPr>
          <p:cNvPr id="4" name="Slide Number Placeholder 3"/>
          <p:cNvSpPr>
            <a:spLocks noGrp="1"/>
          </p:cNvSpPr>
          <p:nvPr>
            <p:ph type="sldNum" sz="quarter" idx="10"/>
          </p:nvPr>
        </p:nvSpPr>
        <p:spPr/>
        <p:txBody>
          <a:bodyPr/>
          <a:lstStyle/>
          <a:p>
            <a:fld id="{82C07327-F486-A148-A046-8048ABFD8740}" type="slidenum">
              <a:rPr lang="en-US" smtClean="0"/>
              <a:pPr/>
              <a:t>41</a:t>
            </a:fld>
            <a:endParaRPr lang="en-US"/>
          </a:p>
        </p:txBody>
      </p:sp>
    </p:spTree>
    <p:extLst>
      <p:ext uri="{BB962C8B-B14F-4D97-AF65-F5344CB8AC3E}">
        <p14:creationId xmlns:p14="http://schemas.microsoft.com/office/powerpoint/2010/main" val="221645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Sửa kí</a:t>
            </a:r>
            <a:r>
              <a:rPr lang="en-US" baseline="0" smtClean="0"/>
              <a:t> hiệu ý + .</a:t>
            </a:r>
            <a:endParaRPr lang="en-US" smtClean="0"/>
          </a:p>
          <a:p>
            <a:endParaRPr lang="en-US"/>
          </a:p>
        </p:txBody>
      </p:sp>
      <p:sp>
        <p:nvSpPr>
          <p:cNvPr id="4" name="Slide Number Placeholder 3"/>
          <p:cNvSpPr>
            <a:spLocks noGrp="1"/>
          </p:cNvSpPr>
          <p:nvPr>
            <p:ph type="sldNum" sz="quarter" idx="10"/>
          </p:nvPr>
        </p:nvSpPr>
        <p:spPr/>
        <p:txBody>
          <a:bodyPr/>
          <a:lstStyle/>
          <a:p>
            <a:fld id="{82C07327-F486-A148-A046-8048ABFD8740}" type="slidenum">
              <a:rPr lang="en-US" smtClean="0"/>
              <a:pPr/>
              <a:t>42</a:t>
            </a:fld>
            <a:endParaRPr lang="en-US"/>
          </a:p>
        </p:txBody>
      </p:sp>
    </p:spTree>
    <p:extLst>
      <p:ext uri="{BB962C8B-B14F-4D97-AF65-F5344CB8AC3E}">
        <p14:creationId xmlns:p14="http://schemas.microsoft.com/office/powerpoint/2010/main" val="1109868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04AADB-98DB-4DE7-949A-795C70306A05}" type="slidenum">
              <a:rPr lang="en-US"/>
              <a:pPr fontAlgn="base">
                <a:spcBef>
                  <a:spcPct val="0"/>
                </a:spcBef>
                <a:spcAft>
                  <a:spcPct val="0"/>
                </a:spcAft>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9</a:t>
            </a:fld>
            <a:endParaRPr lang="en-US"/>
          </a:p>
        </p:txBody>
      </p:sp>
    </p:spTree>
    <p:extLst>
      <p:ext uri="{BB962C8B-B14F-4D97-AF65-F5344CB8AC3E}">
        <p14:creationId xmlns:p14="http://schemas.microsoft.com/office/powerpoint/2010/main" val="279383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Bình</a:t>
            </a:r>
            <a:r>
              <a:rPr lang="en-US" sz="1200" b="1" baseline="0" dirty="0" smtClean="0">
                <a:latin typeface="Arial" pitchFamily="34" charset="0"/>
                <a:cs typeface="Arial" pitchFamily="34" charset="0"/>
              </a:rPr>
              <a:t>: </a:t>
            </a:r>
            <a:r>
              <a:rPr lang="en-US" sz="1200" b="1" dirty="0" err="1" smtClean="0">
                <a:latin typeface="Arial" pitchFamily="34" charset="0"/>
                <a:cs typeface="Arial" pitchFamily="34" charset="0"/>
              </a:rPr>
              <a:t>Bà</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luôn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gắn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với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hình</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ảnh</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bếp</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lửa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ngọn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lửa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Bà</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là</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người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nhóm</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lửa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giữ</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lửa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và</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truyền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lửa</a:t>
            </a:r>
            <a:r>
              <a:rPr lang="en-US" sz="1200" b="1" dirty="0" smtClean="0">
                <a:latin typeface="Arial" pitchFamily="34" charset="0"/>
                <a:cs typeface="Arial" pitchFamily="34" charset="0"/>
              </a:rPr>
              <a:t>.</a:t>
            </a:r>
          </a:p>
          <a:p>
            <a:endParaRPr lang="vi-VN"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Tải</a:t>
            </a:r>
            <a:r>
              <a:rPr lang="en-US" baseline="0" dirty="0" smtClean="0"/>
              <a:t> </a:t>
            </a:r>
            <a:r>
              <a:rPr lang="en-US" baseline="0" dirty="0" err="1" smtClean="0"/>
              <a:t>hình</a:t>
            </a:r>
            <a:r>
              <a:rPr lang="en-US" baseline="0" dirty="0" smtClean="0"/>
              <a:t> </a:t>
            </a:r>
            <a:r>
              <a:rPr lang="en-US" baseline="0" dirty="0" err="1" smtClean="0"/>
              <a:t>mới</a:t>
            </a:r>
            <a:r>
              <a:rPr lang="en-US" baseline="0" dirty="0" smtClean="0"/>
              <a:t> </a:t>
            </a:r>
            <a:r>
              <a:rPr lang="en-US" baseline="0" dirty="0" err="1" smtClean="0"/>
              <a:t>và</a:t>
            </a:r>
            <a:r>
              <a:rPr lang="en-US" baseline="0" dirty="0" smtClean="0"/>
              <a:t> </a:t>
            </a:r>
            <a:r>
              <a:rPr lang="en-US" baseline="0" dirty="0" err="1" smtClean="0"/>
              <a:t>chèn</a:t>
            </a:r>
            <a:r>
              <a:rPr lang="en-US" baseline="0" dirty="0" smtClean="0"/>
              <a:t> </a:t>
            </a:r>
            <a:r>
              <a:rPr lang="en-US" baseline="0" dirty="0" err="1" smtClean="0"/>
              <a:t>lại</a:t>
            </a:r>
            <a:endParaRPr lang="vi-VN"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Nhớ</a:t>
            </a:r>
            <a:r>
              <a:rPr lang="en-US" baseline="0" dirty="0" smtClean="0"/>
              <a:t> </a:t>
            </a:r>
            <a:r>
              <a:rPr lang="en-US" baseline="0" dirty="0" err="1" smtClean="0"/>
              <a:t>chèn</a:t>
            </a:r>
            <a:r>
              <a:rPr lang="en-US" baseline="0" dirty="0" smtClean="0"/>
              <a:t> </a:t>
            </a:r>
            <a:r>
              <a:rPr lang="en-US" baseline="0" dirty="0" err="1" smtClean="0"/>
              <a:t>lại</a:t>
            </a:r>
            <a:r>
              <a:rPr lang="en-US" baseline="0" dirty="0" smtClean="0"/>
              <a:t> </a:t>
            </a:r>
            <a:r>
              <a:rPr lang="en-US" baseline="0" dirty="0" err="1" smtClean="0"/>
              <a:t>hình</a:t>
            </a:r>
            <a:endParaRPr lang="vi-VN"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20</a:t>
            </a:fld>
            <a:endParaRPr lang="en-US"/>
          </a:p>
        </p:txBody>
      </p:sp>
    </p:spTree>
    <p:extLst>
      <p:ext uri="{BB962C8B-B14F-4D97-AF65-F5344CB8AC3E}">
        <p14:creationId xmlns:p14="http://schemas.microsoft.com/office/powerpoint/2010/main" val="388762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829879"/>
            <a:ext cx="9144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x-none"/>
          </a:p>
        </p:txBody>
      </p:sp>
      <p:sp>
        <p:nvSpPr>
          <p:cNvPr id="8" name="Footer Placeholder 7"/>
          <p:cNvSpPr>
            <a:spLocks noGrp="1"/>
          </p:cNvSpPr>
          <p:nvPr>
            <p:ph type="ftr" sz="quarter" idx="11"/>
          </p:nvPr>
        </p:nvSpPr>
        <p:spPr/>
        <p:txBody>
          <a:bodyPr/>
          <a:lstStyle/>
          <a:p>
            <a:endParaRPr lang="x-none" altLang="x-none"/>
          </a:p>
        </p:txBody>
      </p:sp>
      <p:sp>
        <p:nvSpPr>
          <p:cNvPr id="9" name="Slide Number Placeholder 8"/>
          <p:cNvSpPr>
            <a:spLocks noGrp="1"/>
          </p:cNvSpPr>
          <p:nvPr>
            <p:ph type="sldNum" sz="quarter" idx="12"/>
          </p:nvPr>
        </p:nvSpPr>
        <p:spPr/>
        <p:txBody>
          <a:bodyPr/>
          <a:lstStyle/>
          <a:p>
            <a:fld id="{0C840D2B-3448-4242-A93D-7CEC4D349D9B}"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
        <p:nvSpPr>
          <p:cNvPr id="9" name="TextBox 8"/>
          <p:cNvSpPr txBox="1"/>
          <p:nvPr/>
        </p:nvSpPr>
        <p:spPr>
          <a:xfrm>
            <a:off x="1111044"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193B6622-2FFC-DC4B-8076-D973815FE61C}" type="slidenum">
              <a:rPr lang="en-US" altLang="x-none" smtClean="0"/>
              <a:pPr/>
              <a:t>‹#›</a:t>
            </a:fld>
            <a:endParaRPr lang="en-US" altLang="x-non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F39B1CE5-BC77-7242-A9EA-A5C4295D5F5E}" type="slidenum">
              <a:rPr lang="en-US" altLang="x-none" smtClean="0"/>
              <a:pPr/>
              <a:t>‹#›</a:t>
            </a:fld>
            <a:endParaRPr lang="en-US" alt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2B1BA986-136B-2F45-B1FD-928EFE17DDC4}"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829878"/>
            <a:ext cx="9144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336164D5-46F9-B14E-8DED-F7DC85E2399F}" type="slidenum">
              <a:rPr lang="en-US" altLang="x-none" smtClean="0"/>
              <a:pPr/>
              <a:t>‹#›</a:t>
            </a:fld>
            <a:endParaRPr lang="en-US" alt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D47B18B-2DB0-594A-A784-7EB7C7350162}" type="slidenum">
              <a:rPr lang="en-US" altLang="x-none" smtClean="0"/>
              <a:pPr/>
              <a:t>‹#›</a:t>
            </a:fld>
            <a:endParaRPr lang="en-US" alt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x-none"/>
          </a:p>
        </p:txBody>
      </p:sp>
      <p:sp>
        <p:nvSpPr>
          <p:cNvPr id="8" name="Footer Placeholder 7"/>
          <p:cNvSpPr>
            <a:spLocks noGrp="1"/>
          </p:cNvSpPr>
          <p:nvPr>
            <p:ph type="ftr" sz="quarter" idx="11"/>
          </p:nvPr>
        </p:nvSpPr>
        <p:spPr/>
        <p:txBody>
          <a:bodyPr/>
          <a:lstStyle/>
          <a:p>
            <a:r>
              <a:rPr lang="en-US" altLang="x-none"/>
              <a:t>www.themegallery.com</a:t>
            </a:r>
          </a:p>
        </p:txBody>
      </p:sp>
      <p:sp>
        <p:nvSpPr>
          <p:cNvPr id="9" name="Slide Number Placeholder 8"/>
          <p:cNvSpPr>
            <a:spLocks noGrp="1"/>
          </p:cNvSpPr>
          <p:nvPr>
            <p:ph type="sldNum" sz="quarter" idx="12"/>
          </p:nvPr>
        </p:nvSpPr>
        <p:spPr/>
        <p:txBody>
          <a:bodyPr/>
          <a:lstStyle/>
          <a:p>
            <a:fld id="{68D17F01-AF1B-074E-A3F4-2B4B6FA87FA9}" type="slidenum">
              <a:rPr lang="en-US" altLang="x-none" smtClean="0"/>
              <a:pPr/>
              <a:t>‹#›</a:t>
            </a:fld>
            <a:endParaRPr lang="en-US" alt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72B23DB8-C926-9C45-B236-93FA20281B18}" type="slidenum">
              <a:rPr lang="en-US" altLang="x-none" smtClean="0"/>
              <a:pPr/>
              <a:t>‹#›</a:t>
            </a:fld>
            <a:endParaRPr lang="en-US" alt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x-none"/>
          </a:p>
        </p:txBody>
      </p:sp>
      <p:sp>
        <p:nvSpPr>
          <p:cNvPr id="3" name="Footer Placeholder 2"/>
          <p:cNvSpPr>
            <a:spLocks noGrp="1"/>
          </p:cNvSpPr>
          <p:nvPr>
            <p:ph type="ftr" sz="quarter" idx="11"/>
          </p:nvPr>
        </p:nvSpPr>
        <p:spPr/>
        <p:txBody>
          <a:bodyPr/>
          <a:lstStyle/>
          <a:p>
            <a:r>
              <a:rPr lang="en-US" altLang="x-none"/>
              <a:t>www.themegallery.com</a:t>
            </a:r>
          </a:p>
        </p:txBody>
      </p:sp>
      <p:sp>
        <p:nvSpPr>
          <p:cNvPr id="4" name="Slide Number Placeholder 3"/>
          <p:cNvSpPr>
            <a:spLocks noGrp="1"/>
          </p:cNvSpPr>
          <p:nvPr>
            <p:ph type="sldNum" sz="quarter" idx="12"/>
          </p:nvPr>
        </p:nvSpPr>
        <p:spPr/>
        <p:txBody>
          <a:bodyPr/>
          <a:lstStyle/>
          <a:p>
            <a:fld id="{B71FD01B-2BB8-6A49-AB97-D77F34AD0234}"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FCA4B847-D83E-3D45-9295-C602171C6548}" type="slidenum">
              <a:rPr lang="en-US" altLang="x-none" smtClean="0"/>
              <a:pPr/>
              <a:t>‹#›</a:t>
            </a:fld>
            <a:endParaRPr lang="en-US" alt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51B8-64D9-4E44-86B8-7FD1DE0ADB99}" type="slidenum">
              <a:rPr lang="en-US" altLang="x-none" smtClean="0"/>
              <a:pPr/>
              <a:t>‹#›</a:t>
            </a:fld>
            <a:endParaRPr lang="en-US" alt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4A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x-none"/>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x-none"/>
              <a:t>www.themegallery.com</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3BAD56-2F77-4344-929E-F5B364007FE4}" type="slidenum">
              <a:rPr lang="en-US" altLang="x-none" smtClean="0"/>
              <a:pPr/>
              <a:t>‹#›</a:t>
            </a:fld>
            <a:endParaRPr lang="en-US" altLang="x-none"/>
          </a:p>
        </p:txBody>
      </p:sp>
    </p:spTree>
    <p:extLst>
      <p:ext uri="{BB962C8B-B14F-4D97-AF65-F5344CB8AC3E}">
        <p14:creationId xmlns:p14="http://schemas.microsoft.com/office/powerpoint/2010/main" val="777242131"/>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DAY HOC TREN TRUYEN HINH\3ae9fe20125b51cd8ad4f58b1a4f9a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4648200"/>
            <a:ext cx="8286808" cy="1077218"/>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Giáo viên: PHẠM THỊ KIM ĐÀO</a:t>
            </a:r>
          </a:p>
          <a:p>
            <a:pPr algn="ctr"/>
            <a:r>
              <a:rPr lang="en-US" sz="3200" b="1" dirty="0" smtClean="0">
                <a:latin typeface="Times New Roman" panose="02020603050405020304" pitchFamily="18" charset="0"/>
                <a:cs typeface="Times New Roman" panose="02020603050405020304" pitchFamily="18" charset="0"/>
              </a:rPr>
              <a:t>Trường THCS Nguyễn Văn Cừ, TP Đà Nẵng</a:t>
            </a:r>
          </a:p>
        </p:txBody>
      </p:sp>
    </p:spTree>
    <p:extLst>
      <p:ext uri="{BB962C8B-B14F-4D97-AF65-F5344CB8AC3E}">
        <p14:creationId xmlns:p14="http://schemas.microsoft.com/office/powerpoint/2010/main" val="189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23" y="785794"/>
            <a:ext cx="3067105" cy="5523526"/>
          </a:xfrm>
          <a:prstGeom prst="rect">
            <a:avLst/>
          </a:prstGeom>
        </p:spPr>
      </p:pic>
      <p:sp>
        <p:nvSpPr>
          <p:cNvPr id="5" name="Rectangle 4"/>
          <p:cNvSpPr/>
          <p:nvPr/>
        </p:nvSpPr>
        <p:spPr>
          <a:xfrm>
            <a:off x="595274" y="762000"/>
            <a:ext cx="2897951" cy="4447371"/>
          </a:xfrm>
          <a:prstGeom prst="rect">
            <a:avLst/>
          </a:prstGeom>
        </p:spPr>
        <p:txBody>
          <a:bodyPr wrap="square">
            <a:spAutoFit/>
          </a:bodyPr>
          <a:lstStyle/>
          <a:p>
            <a:pPr algn="just">
              <a:spcBef>
                <a:spcPts val="600"/>
              </a:spcBef>
              <a:spcAft>
                <a:spcPts val="600"/>
              </a:spcAft>
            </a:pPr>
            <a:r>
              <a:rPr lang="en-US" sz="2300" b="1" dirty="0">
                <a:solidFill>
                  <a:schemeClr val="bg1"/>
                </a:solidFill>
                <a:latin typeface="Arial" panose="020B0604020202020204" pitchFamily="34" charset="0"/>
                <a:cs typeface="Arial" panose="020B0604020202020204" pitchFamily="34" charset="0"/>
              </a:rPr>
              <a:t>II. </a:t>
            </a:r>
            <a:r>
              <a:rPr lang="en-US" sz="2300" b="1" dirty="0" err="1" smtClean="0">
                <a:solidFill>
                  <a:schemeClr val="bg1"/>
                </a:solidFill>
                <a:latin typeface="Arial" panose="020B0604020202020204" pitchFamily="34" charset="0"/>
                <a:cs typeface="Arial" panose="020B0604020202020204" pitchFamily="34" charset="0"/>
              </a:rPr>
              <a:t>Đọc</a:t>
            </a:r>
            <a:r>
              <a:rPr lang="en-US" sz="2300" b="1" dirty="0" smtClean="0">
                <a:solidFill>
                  <a:schemeClr val="bg1"/>
                </a:solidFill>
                <a:latin typeface="Arial" panose="020B0604020202020204" pitchFamily="34" charset="0"/>
                <a:cs typeface="Arial" panose="020B0604020202020204" pitchFamily="34" charset="0"/>
              </a:rPr>
              <a:t> – </a:t>
            </a:r>
            <a:r>
              <a:rPr lang="en-US" sz="2300" b="1" dirty="0" err="1" smtClean="0">
                <a:solidFill>
                  <a:schemeClr val="bg1"/>
                </a:solidFill>
                <a:latin typeface="Arial" panose="020B0604020202020204" pitchFamily="34" charset="0"/>
                <a:cs typeface="Arial" panose="020B0604020202020204" pitchFamily="34" charset="0"/>
              </a:rPr>
              <a:t>hiểu</a:t>
            </a:r>
            <a:endParaRPr lang="en-US" sz="2300" b="1" dirty="0" smtClean="0">
              <a:solidFill>
                <a:schemeClr val="bg1"/>
              </a:solidFill>
              <a:latin typeface="Arial" panose="020B0604020202020204" pitchFamily="34" charset="0"/>
              <a:cs typeface="Arial" panose="020B0604020202020204" pitchFamily="34" charset="0"/>
            </a:endParaRPr>
          </a:p>
          <a:p>
            <a:pPr algn="just">
              <a:spcBef>
                <a:spcPts val="600"/>
              </a:spcBef>
              <a:spcAft>
                <a:spcPts val="600"/>
              </a:spcAft>
            </a:pPr>
            <a:r>
              <a:rPr lang="en-US" sz="2300" b="1" dirty="0" smtClean="0">
                <a:solidFill>
                  <a:schemeClr val="bg1"/>
                </a:solidFill>
                <a:latin typeface="Arial" panose="020B0604020202020204" pitchFamily="34" charset="0"/>
                <a:cs typeface="Arial" panose="020B0604020202020204" pitchFamily="34" charset="0"/>
              </a:rPr>
              <a:t>1.</a:t>
            </a:r>
            <a:r>
              <a:rPr lang="en-US" sz="2300" b="1" dirty="0">
                <a:solidFill>
                  <a:schemeClr val="bg1"/>
                </a:solidFill>
                <a:latin typeface="Arial" panose="020B0604020202020204" pitchFamily="34" charset="0"/>
                <a:ea typeface="Arial Hebrew Scholar" charset="-79"/>
                <a:cs typeface="Arial" panose="020B0604020202020204" pitchFamily="34" charset="0"/>
              </a:rPr>
              <a:t> Hình ảnh bếp lửa khơi nguồn cho dòng hồi tưởng cảm xúc về bà </a:t>
            </a:r>
          </a:p>
          <a:p>
            <a:pPr algn="just">
              <a:spcBef>
                <a:spcPts val="600"/>
              </a:spcBef>
              <a:spcAft>
                <a:spcPts val="600"/>
              </a:spcAft>
            </a:pPr>
            <a:r>
              <a:rPr lang="en-US" sz="2300" b="1" dirty="0">
                <a:solidFill>
                  <a:schemeClr val="bg1"/>
                </a:solidFill>
                <a:latin typeface="Arial" panose="020B0604020202020204" pitchFamily="34" charset="0"/>
                <a:ea typeface="Arial Hebrew Scholar" charset="-79"/>
                <a:cs typeface="Arial" panose="020B0604020202020204" pitchFamily="34" charset="0"/>
              </a:rPr>
              <a:t>2. </a:t>
            </a:r>
            <a:r>
              <a:rPr lang="vi-VN" sz="2300" b="1" dirty="0" smtClean="0">
                <a:solidFill>
                  <a:schemeClr val="bg1"/>
                </a:solidFill>
                <a:latin typeface="Arial" panose="020B0604020202020204" pitchFamily="34" charset="0"/>
                <a:ea typeface="Arial Hebrew Scholar" charset="-79"/>
                <a:cs typeface="Arial" panose="020B0604020202020204" pitchFamily="34" charset="0"/>
              </a:rPr>
              <a:t>Những kỉ niệm tuổi thơ sống bên bà và bếp lửa</a:t>
            </a:r>
            <a:endParaRPr lang="en-US" sz="2300" b="1" dirty="0">
              <a:solidFill>
                <a:schemeClr val="bg1"/>
              </a:solidFill>
              <a:latin typeface="Arial" panose="020B0604020202020204" pitchFamily="34" charset="0"/>
              <a:ea typeface="Arial Hebrew Scholar" charset="-79"/>
              <a:cs typeface="Arial" panose="020B0604020202020204" pitchFamily="34" charset="0"/>
            </a:endParaRPr>
          </a:p>
          <a:p>
            <a:pPr algn="just">
              <a:spcBef>
                <a:spcPts val="600"/>
              </a:spcBef>
              <a:spcAft>
                <a:spcPts val="600"/>
              </a:spcAft>
            </a:pPr>
            <a:r>
              <a:rPr lang="vi-VN" sz="2300" b="1" dirty="0" smtClean="0">
                <a:solidFill>
                  <a:srgbClr val="FF0000"/>
                </a:solidFill>
                <a:latin typeface="Arial" pitchFamily="34" charset="0"/>
                <a:cs typeface="Arial" pitchFamily="34" charset="0"/>
              </a:rPr>
              <a:t>3. </a:t>
            </a:r>
            <a:r>
              <a:rPr lang="en-US" sz="2300" b="1" dirty="0" smtClean="0">
                <a:solidFill>
                  <a:srgbClr val="FF0000"/>
                </a:solidFill>
                <a:latin typeface="Arial" pitchFamily="34" charset="0"/>
                <a:cs typeface="Arial" pitchFamily="34" charset="0"/>
              </a:rPr>
              <a:t>Những suy ngẫm về bà và bếp lửa </a:t>
            </a:r>
            <a:endParaRPr lang="en-US" sz="2300" b="1" dirty="0">
              <a:solidFill>
                <a:srgbClr val="FF0000"/>
              </a:solidFill>
              <a:latin typeface="Arial" pitchFamily="34" charset="0"/>
              <a:cs typeface="Arial" pitchFamily="34" charset="0"/>
            </a:endParaRPr>
          </a:p>
        </p:txBody>
      </p:sp>
      <p:sp>
        <p:nvSpPr>
          <p:cNvPr id="9" name="TextBox 8"/>
          <p:cNvSpPr txBox="1"/>
          <p:nvPr/>
        </p:nvSpPr>
        <p:spPr>
          <a:xfrm>
            <a:off x="3738546" y="838200"/>
            <a:ext cx="7732974" cy="7940635"/>
          </a:xfrm>
          <a:prstGeom prst="rect">
            <a:avLst/>
          </a:prstGeom>
          <a:noFill/>
        </p:spPr>
        <p:txBody>
          <a:bodyPr wrap="square" rtlCol="0">
            <a:spAutoFit/>
          </a:bodyPr>
          <a:lstStyle/>
          <a:p>
            <a:pPr algn="just">
              <a:spcBef>
                <a:spcPts val="600"/>
              </a:spcBef>
              <a:spcAft>
                <a:spcPts val="600"/>
              </a:spcAft>
            </a:pPr>
            <a:r>
              <a:rPr lang="en-US" sz="2800" b="1" dirty="0" smtClean="0">
                <a:solidFill>
                  <a:srgbClr val="FFFF00"/>
                </a:solidFill>
                <a:latin typeface="Arial" pitchFamily="34" charset="0"/>
                <a:cs typeface="Arial" pitchFamily="34" charset="0"/>
              </a:rPr>
              <a:t>a) </a:t>
            </a:r>
            <a:r>
              <a:rPr lang="en-US" sz="2800" b="1" dirty="0" err="1">
                <a:solidFill>
                  <a:srgbClr val="FFFF00"/>
                </a:solidFill>
                <a:latin typeface="Arial" pitchFamily="34" charset="0"/>
                <a:cs typeface="Arial" pitchFamily="34" charset="0"/>
              </a:rPr>
              <a:t>Ngọn</a:t>
            </a:r>
            <a:r>
              <a:rPr lang="en-US" sz="2800" b="1" dirty="0">
                <a:solidFill>
                  <a:srgbClr val="FFFF00"/>
                </a:solidFill>
                <a:latin typeface="Arial" pitchFamily="34" charset="0"/>
                <a:cs typeface="Arial" pitchFamily="34" charset="0"/>
              </a:rPr>
              <a:t> </a:t>
            </a:r>
            <a:r>
              <a:rPr lang="en-US" sz="2800" b="1" dirty="0" err="1" smtClean="0">
                <a:solidFill>
                  <a:srgbClr val="FFFF00"/>
                </a:solidFill>
                <a:latin typeface="Arial" pitchFamily="34" charset="0"/>
                <a:cs typeface="Arial" pitchFamily="34" charset="0"/>
              </a:rPr>
              <a:t>lửa</a:t>
            </a:r>
            <a:endParaRPr lang="en-US" sz="2800" b="1" dirty="0">
              <a:solidFill>
                <a:srgbClr val="FFFF00"/>
              </a:solidFill>
              <a:latin typeface="Arial" pitchFamily="34" charset="0"/>
              <a:cs typeface="Arial" pitchFamily="34" charset="0"/>
            </a:endParaRPr>
          </a:p>
          <a:p>
            <a:pPr algn="just">
              <a:spcBef>
                <a:spcPts val="600"/>
              </a:spcBef>
              <a:spcAft>
                <a:spcPts val="600"/>
              </a:spcAft>
              <a:buFontTx/>
              <a:buChar cha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Hình</a:t>
            </a:r>
            <a:r>
              <a:rPr lang="en-US" sz="2800" b="1" dirty="0" smtClean="0">
                <a:latin typeface="Arial" pitchFamily="34" charset="0"/>
                <a:cs typeface="Arial" pitchFamily="34" charset="0"/>
              </a:rPr>
              <a:t> </a:t>
            </a:r>
            <a:r>
              <a:rPr lang="en-US" sz="2800" b="1" dirty="0">
                <a:latin typeface="Arial" pitchFamily="34" charset="0"/>
                <a:cs typeface="Arial" pitchFamily="34" charset="0"/>
              </a:rPr>
              <a:t>ảnh có ý </a:t>
            </a:r>
            <a:r>
              <a:rPr lang="en-US" sz="2800" b="1" dirty="0" err="1">
                <a:latin typeface="Arial" pitchFamily="34" charset="0"/>
                <a:cs typeface="Arial" pitchFamily="34" charset="0"/>
              </a:rPr>
              <a:t>nghĩa</a:t>
            </a:r>
            <a:r>
              <a:rPr lang="en-US" sz="2800" b="1" dirty="0">
                <a:latin typeface="Arial" pitchFamily="34" charset="0"/>
                <a:cs typeface="Arial" pitchFamily="34" charset="0"/>
              </a:rPr>
              <a:t> </a:t>
            </a:r>
            <a:r>
              <a:rPr lang="en-US" sz="2800" b="1" dirty="0" err="1" smtClean="0">
                <a:latin typeface="Arial" pitchFamily="34" charset="0"/>
                <a:cs typeface="Arial" pitchFamily="34" charset="0"/>
              </a:rPr>
              <a:t>biểu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tượng</a:t>
            </a:r>
            <a:endParaRPr lang="en-US" sz="2800" b="1" dirty="0">
              <a:latin typeface="Arial" pitchFamily="34" charset="0"/>
              <a:cs typeface="Arial" pitchFamily="34" charset="0"/>
            </a:endParaRPr>
          </a:p>
          <a:p>
            <a:pPr algn="just">
              <a:spcBef>
                <a:spcPts val="600"/>
              </a:spcBef>
              <a:spcAft>
                <a:spcPts val="600"/>
              </a:spcAft>
              <a:buFontTx/>
              <a:buChar cha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Ngọn</a:t>
            </a:r>
            <a:r>
              <a:rPr lang="en-US" sz="2800" b="1" dirty="0" smtClean="0">
                <a:latin typeface="Arial" pitchFamily="34" charset="0"/>
                <a:cs typeface="Arial" pitchFamily="34" charset="0"/>
              </a:rPr>
              <a:t> </a:t>
            </a:r>
            <a:r>
              <a:rPr lang="en-US" sz="2800" b="1" dirty="0">
                <a:latin typeface="Arial" pitchFamily="34" charset="0"/>
                <a:cs typeface="Arial" pitchFamily="34" charset="0"/>
              </a:rPr>
              <a:t>lửa của </a:t>
            </a:r>
            <a:r>
              <a:rPr lang="en-US" sz="2800" b="1" dirty="0" err="1">
                <a:latin typeface="Arial" pitchFamily="34" charset="0"/>
                <a:cs typeface="Arial" pitchFamily="34" charset="0"/>
              </a:rPr>
              <a:t>lòng</a:t>
            </a:r>
            <a:r>
              <a:rPr lang="en-US" sz="2800" b="1" dirty="0">
                <a:latin typeface="Arial" pitchFamily="34" charset="0"/>
                <a:cs typeface="Arial" pitchFamily="34" charset="0"/>
              </a:rPr>
              <a:t> </a:t>
            </a:r>
            <a:r>
              <a:rPr lang="en-US" sz="2800" b="1" dirty="0" err="1" smtClean="0">
                <a:latin typeface="Arial" pitchFamily="34" charset="0"/>
                <a:cs typeface="Arial" pitchFamily="34" charset="0"/>
              </a:rPr>
              <a:t>bà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a:latin typeface="Arial" pitchFamily="34" charset="0"/>
                <a:cs typeface="Arial" pitchFamily="34" charset="0"/>
              </a:rPr>
              <a:t>tình </a:t>
            </a:r>
            <a:r>
              <a:rPr lang="en-US" sz="2800" b="1" dirty="0" err="1">
                <a:latin typeface="Arial" pitchFamily="34" charset="0"/>
                <a:cs typeface="Arial" pitchFamily="34" charset="0"/>
              </a:rPr>
              <a:t>yêu</a:t>
            </a:r>
            <a:r>
              <a:rPr lang="en-US" sz="2800" b="1" dirty="0">
                <a:latin typeface="Arial" pitchFamily="34" charset="0"/>
                <a:cs typeface="Arial" pitchFamily="34" charset="0"/>
              </a:rPr>
              <a:t> </a:t>
            </a:r>
            <a:r>
              <a:rPr lang="en-US" sz="2800" b="1" dirty="0" err="1" smtClean="0">
                <a:latin typeface="Arial" pitchFamily="34" charset="0"/>
                <a:cs typeface="Arial" pitchFamily="34" charset="0"/>
              </a:rPr>
              <a:t>thương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ngọn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lửa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a:latin typeface="Arial" pitchFamily="34" charset="0"/>
                <a:cs typeface="Arial" pitchFamily="34" charset="0"/>
              </a:rPr>
              <a:t>sức sống, của niềm </a:t>
            </a:r>
            <a:r>
              <a:rPr lang="en-US" sz="2800" b="1" dirty="0" smtClean="0">
                <a:latin typeface="Arial" pitchFamily="34" charset="0"/>
                <a:cs typeface="Arial" pitchFamily="34" charset="0"/>
              </a:rPr>
              <a:t>tin</a:t>
            </a:r>
          </a:p>
          <a:p>
            <a:pPr algn="just">
              <a:spcBef>
                <a:spcPts val="600"/>
              </a:spcBef>
              <a:spcAft>
                <a:spcPts val="600"/>
              </a:spcAft>
            </a:pPr>
            <a:r>
              <a:rPr lang="en-US" sz="2800" b="1" dirty="0" smtClean="0">
                <a:solidFill>
                  <a:srgbClr val="FFFF00"/>
                </a:solidFill>
                <a:latin typeface="Arial" pitchFamily="34" charset="0"/>
                <a:cs typeface="Arial" pitchFamily="34" charset="0"/>
              </a:rPr>
              <a:t>b) </a:t>
            </a:r>
            <a:r>
              <a:rPr lang="en-US" sz="2800" b="1" dirty="0" err="1" smtClean="0">
                <a:solidFill>
                  <a:srgbClr val="FFFF00"/>
                </a:solidFill>
                <a:latin typeface="Arial" pitchFamily="34" charset="0"/>
                <a:cs typeface="Arial" pitchFamily="34" charset="0"/>
              </a:rPr>
              <a:t>Bếp</a:t>
            </a:r>
            <a:r>
              <a:rPr lang="en-US" sz="2800" b="1" dirty="0" smtClean="0">
                <a:solidFill>
                  <a:srgbClr val="FFFF00"/>
                </a:solidFill>
                <a:latin typeface="Arial" pitchFamily="34" charset="0"/>
                <a:cs typeface="Arial" pitchFamily="34" charset="0"/>
              </a:rPr>
              <a:t> </a:t>
            </a:r>
            <a:r>
              <a:rPr lang="en-US" sz="2800" b="1" dirty="0" err="1" smtClean="0">
                <a:solidFill>
                  <a:srgbClr val="FFFF00"/>
                </a:solidFill>
                <a:latin typeface="Arial" pitchFamily="34" charset="0"/>
                <a:cs typeface="Arial" pitchFamily="34" charset="0"/>
              </a:rPr>
              <a:t>lửa</a:t>
            </a:r>
            <a:endParaRPr lang="en-US" sz="2800" b="1" dirty="0">
              <a:solidFill>
                <a:srgbClr val="FFFF00"/>
              </a:solidFill>
              <a:latin typeface="Arial" pitchFamily="34" charset="0"/>
              <a:cs typeface="Arial" pitchFamily="34" charset="0"/>
            </a:endParaRPr>
          </a:p>
          <a:p>
            <a:pPr algn="just">
              <a:spcBef>
                <a:spcPts val="600"/>
              </a:spcBef>
              <a:spcAft>
                <a:spcPts val="600"/>
              </a:spcAft>
              <a:buFontTx/>
              <a:buChar cha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Nhóm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lên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tình</a:t>
            </a:r>
            <a:r>
              <a:rPr lang="en-US" sz="2800" b="1" dirty="0" smtClean="0">
                <a:latin typeface="Arial" pitchFamily="34" charset="0"/>
                <a:cs typeface="Arial" pitchFamily="34" charset="0"/>
              </a:rPr>
              <a:t> </a:t>
            </a:r>
            <a:r>
              <a:rPr lang="en-US" sz="2800" b="1" dirty="0">
                <a:latin typeface="Arial" pitchFamily="34" charset="0"/>
                <a:cs typeface="Arial" pitchFamily="34" charset="0"/>
              </a:rPr>
              <a:t>cảm </a:t>
            </a:r>
            <a:r>
              <a:rPr lang="en-US" sz="2800" b="1" dirty="0" err="1">
                <a:latin typeface="Arial" pitchFamily="34" charset="0"/>
                <a:cs typeface="Arial" pitchFamily="34" charset="0"/>
              </a:rPr>
              <a:t>yêu</a:t>
            </a:r>
            <a:r>
              <a:rPr lang="en-US" sz="2800" b="1" dirty="0">
                <a:latin typeface="Arial" pitchFamily="34" charset="0"/>
                <a:cs typeface="Arial" pitchFamily="34" charset="0"/>
              </a:rPr>
              <a:t> </a:t>
            </a:r>
            <a:r>
              <a:rPr lang="en-US" sz="2800" b="1" dirty="0" err="1" smtClean="0">
                <a:latin typeface="Arial" pitchFamily="34" charset="0"/>
                <a:cs typeface="Arial" pitchFamily="34" charset="0"/>
              </a:rPr>
              <a:t>thương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niềm</a:t>
            </a:r>
            <a:r>
              <a:rPr lang="en-US" sz="2800" b="1" dirty="0" smtClean="0">
                <a:latin typeface="Arial" pitchFamily="34" charset="0"/>
                <a:cs typeface="Arial" pitchFamily="34" charset="0"/>
              </a:rPr>
              <a:t> </a:t>
            </a:r>
            <a:r>
              <a:rPr lang="en-US" sz="2800" b="1" dirty="0">
                <a:latin typeface="Arial" pitchFamily="34" charset="0"/>
                <a:cs typeface="Arial" pitchFamily="34" charset="0"/>
              </a:rPr>
              <a:t>vui gia đình, </a:t>
            </a:r>
            <a:r>
              <a:rPr lang="en-US" sz="2800" b="1" dirty="0" err="1" smtClean="0">
                <a:latin typeface="Arial" pitchFamily="34" charset="0"/>
                <a:cs typeface="Arial" pitchFamily="34" charset="0"/>
              </a:rPr>
              <a:t>nghĩa</a:t>
            </a:r>
            <a:r>
              <a:rPr lang="en-US" sz="2800" b="1" dirty="0" smtClean="0">
                <a:latin typeface="Arial" pitchFamily="34" charset="0"/>
                <a:cs typeface="Arial" pitchFamily="34" charset="0"/>
              </a:rPr>
              <a:t> </a:t>
            </a:r>
            <a:r>
              <a:rPr lang="en-US" sz="2800" b="1" dirty="0">
                <a:latin typeface="Arial" pitchFamily="34" charset="0"/>
                <a:cs typeface="Arial" pitchFamily="34" charset="0"/>
              </a:rPr>
              <a:t>tình làng </a:t>
            </a:r>
            <a:r>
              <a:rPr lang="en-US" sz="2800" b="1" dirty="0" err="1">
                <a:latin typeface="Arial" pitchFamily="34" charset="0"/>
                <a:cs typeface="Arial" pitchFamily="34" charset="0"/>
              </a:rPr>
              <a:t>xóm</a:t>
            </a:r>
            <a:r>
              <a:rPr lang="en-US" sz="2800" b="1" dirty="0" smtClean="0">
                <a:latin typeface="Arial" pitchFamily="34" charset="0"/>
                <a:cs typeface="Arial" pitchFamily="34" charset="0"/>
              </a:rPr>
              <a:t>, </a:t>
            </a:r>
            <a:r>
              <a:rPr lang="en-US" sz="2800" b="1" dirty="0">
                <a:latin typeface="Arial" pitchFamily="34" charset="0"/>
                <a:cs typeface="Arial" pitchFamily="34" charset="0"/>
              </a:rPr>
              <a:t>mơ ước </a:t>
            </a:r>
            <a:r>
              <a:rPr lang="en-US" sz="2800" b="1" dirty="0" err="1">
                <a:latin typeface="Arial" pitchFamily="34" charset="0"/>
                <a:cs typeface="Arial" pitchFamily="34" charset="0"/>
              </a:rPr>
              <a:t>tuổi</a:t>
            </a:r>
            <a:r>
              <a:rPr lang="en-US" sz="2800" b="1" dirty="0">
                <a:latin typeface="Arial" pitchFamily="34" charset="0"/>
                <a:cs typeface="Arial" pitchFamily="34" charset="0"/>
              </a:rPr>
              <a:t> </a:t>
            </a:r>
            <a:r>
              <a:rPr lang="en-US" sz="2800" b="1" dirty="0" err="1" smtClean="0">
                <a:latin typeface="Arial" pitchFamily="34" charset="0"/>
                <a:cs typeface="Arial" pitchFamily="34" charset="0"/>
              </a:rPr>
              <a:t>thơ</a:t>
            </a:r>
            <a:endParaRPr lang="en-US" sz="2800" b="1" dirty="0" smtClean="0">
              <a:latin typeface="Arial" pitchFamily="34" charset="0"/>
              <a:cs typeface="Arial" pitchFamily="34" charset="0"/>
            </a:endParaRPr>
          </a:p>
          <a:p>
            <a:pPr algn="just">
              <a:spcBef>
                <a:spcPts val="600"/>
              </a:spcBef>
              <a:spcAft>
                <a:spcPts val="600"/>
              </a:spcAft>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Hình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ảnh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thân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thuộc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bình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dị</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mà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kì</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lạ</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thiêng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liêng</a:t>
            </a:r>
            <a:r>
              <a:rPr lang="en-US" sz="2800" b="1" dirty="0" smtClean="0">
                <a:latin typeface="Arial" pitchFamily="34" charset="0"/>
                <a:cs typeface="Arial" pitchFamily="34" charset="0"/>
              </a:rPr>
              <a:t>.</a:t>
            </a:r>
          </a:p>
          <a:p>
            <a:pPr algn="just">
              <a:spcBef>
                <a:spcPts val="600"/>
              </a:spcBef>
              <a:spcAft>
                <a:spcPts val="600"/>
              </a:spcAft>
              <a:buFontTx/>
              <a:buChar char="-"/>
            </a:pPr>
            <a:endParaRPr lang="en-US" sz="2800" b="1" dirty="0">
              <a:latin typeface="Arial" pitchFamily="34" charset="0"/>
              <a:cs typeface="Arial" pitchFamily="34" charset="0"/>
            </a:endParaRPr>
          </a:p>
          <a:p>
            <a:pPr algn="just">
              <a:spcBef>
                <a:spcPts val="600"/>
              </a:spcBef>
              <a:spcAft>
                <a:spcPts val="600"/>
              </a:spcAft>
            </a:pPr>
            <a:endParaRPr lang="en-US" sz="2800" b="1" dirty="0">
              <a:latin typeface="Arial" pitchFamily="34" charset="0"/>
              <a:cs typeface="Arial" pitchFamily="34" charset="0"/>
            </a:endParaRPr>
          </a:p>
          <a:p>
            <a:pPr algn="just">
              <a:spcBef>
                <a:spcPts val="600"/>
              </a:spcBef>
              <a:spcAft>
                <a:spcPts val="600"/>
              </a:spcAft>
            </a:pPr>
            <a:endParaRPr lang="en-US" sz="2800" b="1" dirty="0" smtClean="0">
              <a:latin typeface="Arial" pitchFamily="34" charset="0"/>
              <a:cs typeface="Arial" pitchFamily="34" charset="0"/>
            </a:endParaRPr>
          </a:p>
          <a:p>
            <a:pPr algn="just">
              <a:spcBef>
                <a:spcPts val="600"/>
              </a:spcBef>
              <a:spcAft>
                <a:spcPts val="600"/>
              </a:spcAft>
            </a:pPr>
            <a:endParaRPr lang="en-US" sz="2800" b="1" i="1" dirty="0">
              <a:latin typeface="Arial" pitchFamily="34" charset="0"/>
              <a:cs typeface="Arial" pitchFamily="34" charset="0"/>
            </a:endParaRPr>
          </a:p>
        </p:txBody>
      </p:sp>
      <p:sp>
        <p:nvSpPr>
          <p:cNvPr id="2" name="Rectangle 1"/>
          <p:cNvSpPr/>
          <p:nvPr/>
        </p:nvSpPr>
        <p:spPr>
          <a:xfrm>
            <a:off x="6312024" y="410833"/>
            <a:ext cx="3130024" cy="461665"/>
          </a:xfrm>
          <a:prstGeom prst="rect">
            <a:avLst/>
          </a:prstGeom>
        </p:spPr>
        <p:txBody>
          <a:bodyPr wrap="none">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A. </a:t>
            </a:r>
            <a:r>
              <a:rPr lang="en-US" sz="2400" b="1" i="1" dirty="0">
                <a:solidFill>
                  <a:srgbClr val="FFFF00"/>
                </a:solidFill>
                <a:latin typeface="Times New Roman" panose="02020603050405020304" pitchFamily="18" charset="0"/>
                <a:cs typeface="Times New Roman" panose="02020603050405020304" pitchFamily="18" charset="0"/>
              </a:rPr>
              <a:t>Bếp lửa </a:t>
            </a:r>
            <a:r>
              <a:rPr lang="en-US" sz="2400" b="1" dirty="0">
                <a:solidFill>
                  <a:srgbClr val="FFFF00"/>
                </a:solidFill>
                <a:latin typeface="Times New Roman" panose="02020603050405020304" pitchFamily="18" charset="0"/>
                <a:cs typeface="Times New Roman" panose="02020603050405020304" pitchFamily="18" charset="0"/>
              </a:rPr>
              <a:t>(Bằng Việt)</a:t>
            </a:r>
          </a:p>
        </p:txBody>
      </p:sp>
      <p:sp>
        <p:nvSpPr>
          <p:cNvPr id="4" name="AutoShape 2" descr="Giá»¯ bá»n ngá»n lá»­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69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barn(inVertical)">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arn(inVertical)">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barn(inVertical)">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barn(inVertical)">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barn(inVertical)">
                                      <p:cBhvr>
                                        <p:cTn id="3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81422" y="1643050"/>
            <a:ext cx="7643866" cy="4001095"/>
          </a:xfrm>
          <a:prstGeom prst="rect">
            <a:avLst/>
          </a:prstGeom>
        </p:spPr>
        <p:txBody>
          <a:bodyPr wrap="square">
            <a:spAutoFit/>
          </a:bodyPr>
          <a:lstStyle/>
          <a:p>
            <a:pPr algn="just">
              <a:spcBef>
                <a:spcPts val="600"/>
              </a:spcBef>
              <a:spcAft>
                <a:spcPts val="600"/>
              </a:spcAft>
            </a:pPr>
            <a:r>
              <a:rPr lang="en-US" sz="2800" b="1" dirty="0" smtClean="0">
                <a:solidFill>
                  <a:srgbClr val="FFFF00"/>
                </a:solidFill>
                <a:latin typeface="Arial" pitchFamily="34" charset="0"/>
                <a:cs typeface="Arial" pitchFamily="34" charset="0"/>
              </a:rPr>
              <a:t>c) </a:t>
            </a:r>
            <a:r>
              <a:rPr lang="en-US" sz="2800" b="1" dirty="0" err="1" smtClean="0">
                <a:solidFill>
                  <a:srgbClr val="FFFF00"/>
                </a:solidFill>
                <a:latin typeface="Arial" pitchFamily="34" charset="0"/>
                <a:cs typeface="Arial" pitchFamily="34" charset="0"/>
              </a:rPr>
              <a:t>Bà</a:t>
            </a:r>
            <a:r>
              <a:rPr lang="en-US" sz="2800" b="1" dirty="0" smtClean="0">
                <a:solidFill>
                  <a:srgbClr val="FFFF00"/>
                </a:solidFill>
                <a:latin typeface="Arial" pitchFamily="34" charset="0"/>
                <a:cs typeface="Arial" pitchFamily="34" charset="0"/>
              </a:rPr>
              <a:t> </a:t>
            </a:r>
            <a:r>
              <a:rPr lang="en-US" sz="2800" b="1" dirty="0" err="1" smtClean="0">
                <a:solidFill>
                  <a:srgbClr val="FFFF00"/>
                </a:solidFill>
                <a:latin typeface="Arial" pitchFamily="34" charset="0"/>
                <a:cs typeface="Arial" pitchFamily="34" charset="0"/>
              </a:rPr>
              <a:t>và</a:t>
            </a:r>
            <a:r>
              <a:rPr lang="en-US" sz="2800" b="1" dirty="0" smtClean="0">
                <a:solidFill>
                  <a:srgbClr val="FFFF00"/>
                </a:solidFill>
                <a:latin typeface="Arial" pitchFamily="34" charset="0"/>
                <a:cs typeface="Arial" pitchFamily="34" charset="0"/>
              </a:rPr>
              <a:t> </a:t>
            </a:r>
            <a:r>
              <a:rPr lang="en-US" sz="2800" b="1" dirty="0" err="1" smtClean="0">
                <a:solidFill>
                  <a:srgbClr val="FFFF00"/>
                </a:solidFill>
                <a:latin typeface="Arial" pitchFamily="34" charset="0"/>
                <a:cs typeface="Arial" pitchFamily="34" charset="0"/>
              </a:rPr>
              <a:t>cuộc</a:t>
            </a:r>
            <a:r>
              <a:rPr lang="en-US" sz="2800" b="1" dirty="0" smtClean="0">
                <a:solidFill>
                  <a:srgbClr val="FFFF00"/>
                </a:solidFill>
                <a:latin typeface="Arial" pitchFamily="34" charset="0"/>
                <a:cs typeface="Arial" pitchFamily="34" charset="0"/>
              </a:rPr>
              <a:t> </a:t>
            </a:r>
            <a:r>
              <a:rPr lang="en-US" sz="2800" b="1" dirty="0" err="1" smtClean="0">
                <a:solidFill>
                  <a:srgbClr val="FFFF00"/>
                </a:solidFill>
                <a:latin typeface="Arial" pitchFamily="34" charset="0"/>
                <a:cs typeface="Arial" pitchFamily="34" charset="0"/>
              </a:rPr>
              <a:t>đời</a:t>
            </a:r>
            <a:r>
              <a:rPr lang="en-US" sz="2800" b="1" dirty="0" smtClean="0">
                <a:solidFill>
                  <a:srgbClr val="FFFF00"/>
                </a:solidFill>
                <a:latin typeface="Arial" pitchFamily="34" charset="0"/>
                <a:cs typeface="Arial" pitchFamily="34" charset="0"/>
              </a:rPr>
              <a:t> </a:t>
            </a:r>
            <a:r>
              <a:rPr lang="en-US" sz="2800" b="1" dirty="0" err="1" smtClean="0">
                <a:solidFill>
                  <a:srgbClr val="FFFF00"/>
                </a:solidFill>
                <a:latin typeface="Arial" pitchFamily="34" charset="0"/>
                <a:cs typeface="Arial" pitchFamily="34" charset="0"/>
              </a:rPr>
              <a:t>bà</a:t>
            </a:r>
            <a:endParaRPr lang="en-US" sz="2800" b="1" dirty="0" smtClean="0">
              <a:solidFill>
                <a:srgbClr val="FFFF00"/>
              </a:solidFill>
              <a:latin typeface="Arial" pitchFamily="34" charset="0"/>
              <a:cs typeface="Arial" pitchFamily="34" charset="0"/>
            </a:endParaRPr>
          </a:p>
          <a:p>
            <a:pPr algn="just">
              <a:spcBef>
                <a:spcPts val="600"/>
              </a:spcBef>
              <a:spcAft>
                <a:spcPts val="600"/>
              </a:spcAft>
              <a:buFontTx/>
              <a:buChar cha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Cuộc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đời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vất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vả</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nhọc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nhằn</a:t>
            </a:r>
            <a:r>
              <a:rPr lang="en-US" sz="2800" b="1" dirty="0" smtClean="0">
                <a:latin typeface="Arial" pitchFamily="34" charset="0"/>
                <a:cs typeface="Arial" pitchFamily="34" charset="0"/>
              </a:rPr>
              <a:t>.</a:t>
            </a:r>
          </a:p>
          <a:p>
            <a:pPr algn="just">
              <a:spcBef>
                <a:spcPts val="600"/>
              </a:spcBef>
              <a:spcAft>
                <a:spcPts val="600"/>
              </a:spcAft>
              <a:buFontTx/>
              <a:buChar cha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luôn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dành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mọi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tình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cảm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yêu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thương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cho</a:t>
            </a:r>
            <a:r>
              <a:rPr lang="en-US" sz="2800" b="1" dirty="0" smtClean="0">
                <a:latin typeface="Arial" pitchFamily="34" charset="0"/>
                <a:cs typeface="Arial" pitchFamily="34" charset="0"/>
              </a:rPr>
              <a:t> con </a:t>
            </a:r>
            <a:r>
              <a:rPr lang="en-US" sz="2800" b="1" dirty="0" err="1" smtClean="0">
                <a:latin typeface="Arial" pitchFamily="34" charset="0"/>
                <a:cs typeface="Arial" pitchFamily="34" charset="0"/>
              </a:rPr>
              <a:t>cháu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gửi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cho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cháu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những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giá</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trị</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tốt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đẹp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người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nhẫn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nại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giàu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đức</a:t>
            </a:r>
            <a:r>
              <a:rPr lang="en-US" sz="2800" b="1" dirty="0" smtClean="0">
                <a:latin typeface="Arial" pitchFamily="34" charset="0"/>
                <a:cs typeface="Arial" pitchFamily="34" charset="0"/>
              </a:rPr>
              <a:t> hi </a:t>
            </a:r>
            <a:r>
              <a:rPr lang="en-US" sz="2800" b="1" dirty="0" err="1" smtClean="0">
                <a:latin typeface="Arial" pitchFamily="34" charset="0"/>
                <a:cs typeface="Arial" pitchFamily="34" charset="0"/>
              </a:rPr>
              <a:t>sinh</a:t>
            </a:r>
            <a:r>
              <a:rPr lang="en-US" sz="2800" b="1" dirty="0" smtClean="0">
                <a:latin typeface="Arial" pitchFamily="34" charset="0"/>
                <a:cs typeface="Arial" pitchFamily="34" charset="0"/>
              </a:rPr>
              <a:t>.</a:t>
            </a:r>
          </a:p>
          <a:p>
            <a:pPr algn="just">
              <a:spcBef>
                <a:spcPts val="600"/>
              </a:spcBef>
              <a:spcAft>
                <a:spcPts val="600"/>
              </a:spcAft>
              <a:buFontTx/>
              <a:buChar char="-"/>
            </a:pPr>
            <a:r>
              <a:rPr lang="en-US" sz="2800" b="1" dirty="0" smtClean="0">
                <a:latin typeface="Arial" pitchFamily="34" charset="0"/>
                <a:cs typeface="Arial" pitchFamily="34" charset="0"/>
              </a:rPr>
              <a:t> Nghệ thuật: biểu cảm kết hợp tự sự và bình luận; hình ảnh ẩn dụ; điệp ngữ;...</a:t>
            </a:r>
            <a:endParaRPr lang="en-US" sz="2800" b="1" dirty="0">
              <a:latin typeface="Arial" pitchFamily="34" charset="0"/>
              <a:cs typeface="Arial" pitchFamily="34" charset="0"/>
            </a:endParaRPr>
          </a:p>
        </p:txBody>
      </p:sp>
      <p:pic>
        <p:nvPicPr>
          <p:cNvPr id="4"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23" y="785794"/>
            <a:ext cx="3067105" cy="5523526"/>
          </a:xfrm>
          <a:prstGeom prst="rect">
            <a:avLst/>
          </a:prstGeom>
        </p:spPr>
      </p:pic>
      <p:sp>
        <p:nvSpPr>
          <p:cNvPr id="5" name="Rectangle 4"/>
          <p:cNvSpPr/>
          <p:nvPr/>
        </p:nvSpPr>
        <p:spPr>
          <a:xfrm>
            <a:off x="595274" y="857232"/>
            <a:ext cx="2897951" cy="4370427"/>
          </a:xfrm>
          <a:prstGeom prst="rect">
            <a:avLst/>
          </a:prstGeom>
        </p:spPr>
        <p:txBody>
          <a:bodyPr wrap="square">
            <a:spAutoFit/>
          </a:bodyPr>
          <a:lstStyle/>
          <a:p>
            <a:pPr algn="just">
              <a:spcBef>
                <a:spcPts val="600"/>
              </a:spcBef>
              <a:spcAft>
                <a:spcPts val="600"/>
              </a:spcAft>
            </a:pPr>
            <a:r>
              <a:rPr lang="en-US" sz="2200" b="1" dirty="0">
                <a:solidFill>
                  <a:schemeClr val="bg1"/>
                </a:solidFill>
                <a:latin typeface="Arial" pitchFamily="34" charset="0"/>
                <a:cs typeface="Arial" pitchFamily="34" charset="0"/>
              </a:rPr>
              <a:t>II. </a:t>
            </a:r>
            <a:r>
              <a:rPr lang="en-US" sz="2200" b="1" dirty="0" err="1" smtClean="0">
                <a:solidFill>
                  <a:schemeClr val="bg1"/>
                </a:solidFill>
                <a:latin typeface="Arial" pitchFamily="34" charset="0"/>
                <a:cs typeface="Arial" pitchFamily="34" charset="0"/>
              </a:rPr>
              <a:t>Đọc</a:t>
            </a:r>
            <a:r>
              <a:rPr lang="en-US" sz="2200" b="1" dirty="0" smtClean="0">
                <a:solidFill>
                  <a:schemeClr val="bg1"/>
                </a:solidFill>
                <a:latin typeface="Arial" pitchFamily="34" charset="0"/>
                <a:cs typeface="Arial" pitchFamily="34" charset="0"/>
              </a:rPr>
              <a:t> – </a:t>
            </a:r>
            <a:r>
              <a:rPr lang="en-US" sz="2200" b="1" dirty="0" err="1" smtClean="0">
                <a:solidFill>
                  <a:schemeClr val="bg1"/>
                </a:solidFill>
                <a:latin typeface="Arial" pitchFamily="34" charset="0"/>
                <a:cs typeface="Arial" pitchFamily="34" charset="0"/>
              </a:rPr>
              <a:t>hiểu</a:t>
            </a:r>
            <a:endParaRPr lang="en-US" sz="2200" b="1" dirty="0" smtClean="0">
              <a:solidFill>
                <a:schemeClr val="bg1"/>
              </a:solidFill>
              <a:latin typeface="Arial" pitchFamily="34" charset="0"/>
              <a:cs typeface="Arial" pitchFamily="34" charset="0"/>
            </a:endParaRPr>
          </a:p>
          <a:p>
            <a:pPr algn="just">
              <a:spcBef>
                <a:spcPts val="600"/>
              </a:spcBef>
              <a:spcAft>
                <a:spcPts val="600"/>
              </a:spcAft>
            </a:pPr>
            <a:r>
              <a:rPr lang="en-US" sz="2200" b="1" dirty="0" smtClean="0">
                <a:solidFill>
                  <a:schemeClr val="bg1"/>
                </a:solidFill>
                <a:latin typeface="Arial" pitchFamily="34" charset="0"/>
                <a:cs typeface="Arial" pitchFamily="34" charset="0"/>
              </a:rPr>
              <a:t>1.</a:t>
            </a:r>
            <a:r>
              <a:rPr lang="en-US" sz="2200" b="1" dirty="0">
                <a:solidFill>
                  <a:schemeClr val="bg1"/>
                </a:solidFill>
                <a:latin typeface="Arial" pitchFamily="34" charset="0"/>
                <a:ea typeface="Arial Hebrew Scholar" charset="-79"/>
                <a:cs typeface="Arial" pitchFamily="34" charset="0"/>
              </a:rPr>
              <a:t> Hình ảnh bếp lửa khơi nguồn cho dòng hồi tưởng cảm xúc về bà </a:t>
            </a:r>
          </a:p>
          <a:p>
            <a:pPr algn="just">
              <a:spcBef>
                <a:spcPts val="600"/>
              </a:spcBef>
              <a:spcAft>
                <a:spcPts val="600"/>
              </a:spcAft>
            </a:pPr>
            <a:r>
              <a:rPr lang="en-US" sz="2200" b="1" dirty="0">
                <a:solidFill>
                  <a:schemeClr val="bg1"/>
                </a:solidFill>
                <a:latin typeface="Arial" pitchFamily="34" charset="0"/>
                <a:ea typeface="Arial Hebrew Scholar" charset="-79"/>
                <a:cs typeface="Arial" pitchFamily="34" charset="0"/>
              </a:rPr>
              <a:t>2. </a:t>
            </a:r>
            <a:r>
              <a:rPr lang="vi-VN" sz="2200" b="1" dirty="0" smtClean="0">
                <a:solidFill>
                  <a:schemeClr val="bg1"/>
                </a:solidFill>
                <a:latin typeface="Arial" pitchFamily="34" charset="0"/>
                <a:ea typeface="Arial Hebrew Scholar" charset="-79"/>
                <a:cs typeface="Arial" pitchFamily="34" charset="0"/>
              </a:rPr>
              <a:t>Những kỉ niệm tuổi thơ sống bên bà và bếp lửa</a:t>
            </a:r>
            <a:endParaRPr lang="en-US" sz="2200" b="1" dirty="0" smtClean="0">
              <a:solidFill>
                <a:schemeClr val="bg1"/>
              </a:solidFill>
              <a:latin typeface="Arial" pitchFamily="34" charset="0"/>
              <a:ea typeface="Arial Hebrew Scholar" charset="-79"/>
              <a:cs typeface="Arial" pitchFamily="34" charset="0"/>
            </a:endParaRPr>
          </a:p>
          <a:p>
            <a:pPr algn="just">
              <a:spcBef>
                <a:spcPts val="600"/>
              </a:spcBef>
              <a:spcAft>
                <a:spcPts val="600"/>
              </a:spcAft>
            </a:pPr>
            <a:r>
              <a:rPr lang="en-US" sz="2200" b="1" dirty="0" smtClean="0">
                <a:solidFill>
                  <a:schemeClr val="bg1"/>
                </a:solidFill>
                <a:latin typeface="Arial" pitchFamily="34" charset="0"/>
                <a:cs typeface="Arial" pitchFamily="34" charset="0"/>
              </a:rPr>
              <a:t>3. </a:t>
            </a:r>
            <a:r>
              <a:rPr lang="en-US" sz="2400" b="1" dirty="0" err="1" smtClean="0">
                <a:solidFill>
                  <a:srgbClr val="FF0000"/>
                </a:solidFill>
                <a:latin typeface="Arial" pitchFamily="34" charset="0"/>
                <a:cs typeface="Arial" pitchFamily="34" charset="0"/>
              </a:rPr>
              <a:t>Những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suy</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ngẫm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về</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bà</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và</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bếp</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lửa</a:t>
            </a:r>
            <a:r>
              <a:rPr lang="en-US" sz="2400" b="1" dirty="0" smtClean="0">
                <a:solidFill>
                  <a:srgbClr val="FF0000"/>
                </a:solidFill>
                <a:latin typeface="Arial" pitchFamily="34" charset="0"/>
                <a:cs typeface="Arial" pitchFamily="34" charset="0"/>
              </a:rPr>
              <a:t> </a:t>
            </a:r>
            <a:endParaRPr lang="en-US" sz="2400" b="1" dirty="0">
              <a:solidFill>
                <a:srgbClr val="FF0000"/>
              </a:solidFill>
              <a:latin typeface="Arial" pitchFamily="34" charset="0"/>
              <a:cs typeface="Arial" pitchFamily="34" charset="0"/>
            </a:endParaRPr>
          </a:p>
        </p:txBody>
      </p:sp>
      <p:sp>
        <p:nvSpPr>
          <p:cNvPr id="6" name="Rectangle 5"/>
          <p:cNvSpPr/>
          <p:nvPr/>
        </p:nvSpPr>
        <p:spPr>
          <a:xfrm>
            <a:off x="6312024" y="410833"/>
            <a:ext cx="3130024" cy="461665"/>
          </a:xfrm>
          <a:prstGeom prst="rect">
            <a:avLst/>
          </a:prstGeom>
        </p:spPr>
        <p:txBody>
          <a:bodyPr wrap="none">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A. </a:t>
            </a:r>
            <a:r>
              <a:rPr lang="en-US" sz="2400" b="1" i="1" dirty="0">
                <a:solidFill>
                  <a:srgbClr val="FFFF00"/>
                </a:solidFill>
                <a:latin typeface="Times New Roman" panose="02020603050405020304" pitchFamily="18" charset="0"/>
                <a:cs typeface="Times New Roman" panose="02020603050405020304" pitchFamily="18" charset="0"/>
              </a:rPr>
              <a:t>Bếp lửa </a:t>
            </a:r>
            <a:r>
              <a:rPr lang="en-US" sz="2400" b="1" dirty="0">
                <a:solidFill>
                  <a:srgbClr val="FFFF00"/>
                </a:solidFill>
                <a:latin typeface="Times New Roman" panose="02020603050405020304" pitchFamily="18" charset="0"/>
                <a:cs typeface="Times New Roman" panose="02020603050405020304" pitchFamily="18" charset="0"/>
              </a:rPr>
              <a:t>(Bằng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5" y="919682"/>
            <a:ext cx="3581895" cy="5295400"/>
          </a:xfrm>
          <a:prstGeom prst="rect">
            <a:avLst/>
          </a:prstGeom>
        </p:spPr>
      </p:pic>
      <p:sp>
        <p:nvSpPr>
          <p:cNvPr id="4" name="Rectangle 3"/>
          <p:cNvSpPr/>
          <p:nvPr/>
        </p:nvSpPr>
        <p:spPr>
          <a:xfrm>
            <a:off x="341973" y="891600"/>
            <a:ext cx="3581896" cy="5509200"/>
          </a:xfrm>
          <a:prstGeom prst="rect">
            <a:avLst/>
          </a:prstGeom>
        </p:spPr>
        <p:txBody>
          <a:bodyPr wrap="square">
            <a:spAutoFit/>
          </a:bodyPr>
          <a:lstStyle/>
          <a:p>
            <a:pPr algn="just">
              <a:spcBef>
                <a:spcPts val="500"/>
              </a:spcBef>
              <a:spcAft>
                <a:spcPts val="500"/>
              </a:spcAft>
            </a:pPr>
            <a:r>
              <a:rPr lang="en-US" sz="2400" b="1" dirty="0">
                <a:solidFill>
                  <a:schemeClr val="bg1"/>
                </a:solidFill>
                <a:latin typeface="Arial" pitchFamily="34" charset="0"/>
                <a:cs typeface="Arial" pitchFamily="34" charset="0"/>
              </a:rPr>
              <a:t>II. Đọc – hiểu</a:t>
            </a:r>
          </a:p>
          <a:p>
            <a:pPr algn="just">
              <a:spcBef>
                <a:spcPts val="500"/>
              </a:spcBef>
              <a:spcAft>
                <a:spcPts val="500"/>
              </a:spcAft>
            </a:pPr>
            <a:r>
              <a:rPr lang="en-US" sz="2400" b="1" dirty="0">
                <a:solidFill>
                  <a:schemeClr val="bg1"/>
                </a:solidFill>
                <a:latin typeface="Arial" pitchFamily="34" charset="0"/>
                <a:cs typeface="Arial" pitchFamily="34" charset="0"/>
              </a:rPr>
              <a:t>1.</a:t>
            </a:r>
            <a:r>
              <a:rPr lang="en-US" sz="2400" b="1" dirty="0">
                <a:solidFill>
                  <a:schemeClr val="bg1"/>
                </a:solidFill>
                <a:latin typeface="Arial" pitchFamily="34" charset="0"/>
                <a:ea typeface="Arial Hebrew Scholar" charset="-79"/>
                <a:cs typeface="Arial" pitchFamily="34" charset="0"/>
              </a:rPr>
              <a:t> Hình ảnh bếp lửa khơi nguồn cho dòng hồi tưởng cảm xúc về bà </a:t>
            </a:r>
          </a:p>
          <a:p>
            <a:pPr algn="just">
              <a:spcBef>
                <a:spcPts val="500"/>
              </a:spcBef>
              <a:spcAft>
                <a:spcPts val="500"/>
              </a:spcAft>
            </a:pPr>
            <a:r>
              <a:rPr lang="en-US" sz="2400" b="1" dirty="0" smtClean="0">
                <a:solidFill>
                  <a:schemeClr val="bg1"/>
                </a:solidFill>
                <a:latin typeface="Arial" pitchFamily="34" charset="0"/>
                <a:ea typeface="Arial Hebrew Scholar" charset="-79"/>
                <a:cs typeface="Arial" pitchFamily="34" charset="0"/>
              </a:rPr>
              <a:t>2. </a:t>
            </a:r>
            <a:r>
              <a:rPr lang="vi-VN" sz="2400" b="1" dirty="0" smtClean="0">
                <a:solidFill>
                  <a:schemeClr val="bg1"/>
                </a:solidFill>
                <a:latin typeface="Arial" pitchFamily="34" charset="0"/>
                <a:ea typeface="Arial Hebrew Scholar" charset="-79"/>
                <a:cs typeface="Arial" pitchFamily="34" charset="0"/>
              </a:rPr>
              <a:t>Những kỉ niệm tuổi thơ sống bên bà và bếp lửa</a:t>
            </a:r>
            <a:endParaRPr lang="en-US" sz="2400" b="1" dirty="0" smtClean="0">
              <a:solidFill>
                <a:schemeClr val="bg1"/>
              </a:solidFill>
              <a:latin typeface="Arial" pitchFamily="34" charset="0"/>
              <a:ea typeface="Arial Hebrew Scholar" charset="-79"/>
              <a:cs typeface="Arial" pitchFamily="34" charset="0"/>
            </a:endParaRPr>
          </a:p>
          <a:p>
            <a:pPr algn="just">
              <a:spcBef>
                <a:spcPts val="500"/>
              </a:spcBef>
              <a:spcAft>
                <a:spcPts val="500"/>
              </a:spcAft>
            </a:pPr>
            <a:r>
              <a:rPr lang="vi-VN" sz="2400" b="1" dirty="0" smtClean="0">
                <a:solidFill>
                  <a:schemeClr val="bg1"/>
                </a:solidFill>
                <a:latin typeface="Arial" pitchFamily="34" charset="0"/>
                <a:cs typeface="Arial" pitchFamily="34" charset="0"/>
              </a:rPr>
              <a:t>3. </a:t>
            </a:r>
            <a:r>
              <a:rPr lang="en-US" sz="2400" b="1" dirty="0" err="1" smtClean="0">
                <a:solidFill>
                  <a:schemeClr val="bg1"/>
                </a:solidFill>
                <a:latin typeface="Arial" pitchFamily="34" charset="0"/>
                <a:cs typeface="Arial" pitchFamily="34" charset="0"/>
              </a:rPr>
              <a:t>Những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suy</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ngẫm</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về</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bà</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và</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bếp</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lửa</a:t>
            </a:r>
            <a:r>
              <a:rPr lang="en-US" sz="2400" b="1" dirty="0" smtClean="0">
                <a:solidFill>
                  <a:schemeClr val="bg1"/>
                </a:solidFill>
                <a:latin typeface="Arial" pitchFamily="34" charset="0"/>
                <a:cs typeface="Arial" pitchFamily="34" charset="0"/>
              </a:rPr>
              <a:t> </a:t>
            </a:r>
          </a:p>
          <a:p>
            <a:pPr algn="just">
              <a:spcBef>
                <a:spcPts val="500"/>
              </a:spcBef>
              <a:spcAft>
                <a:spcPts val="500"/>
              </a:spcAft>
            </a:pPr>
            <a:r>
              <a:rPr lang="en-US" sz="2400" b="1" dirty="0" smtClean="0">
                <a:solidFill>
                  <a:srgbClr val="FF0000"/>
                </a:solidFill>
                <a:latin typeface="Arial" pitchFamily="34" charset="0"/>
                <a:cs typeface="Arial" pitchFamily="34" charset="0"/>
              </a:rPr>
              <a:t>4. Tình cảm nhớ thương của người cháu </a:t>
            </a:r>
            <a:endParaRPr lang="en-US" sz="2400" b="1" dirty="0">
              <a:solidFill>
                <a:srgbClr val="FF0000"/>
              </a:solidFill>
              <a:latin typeface="Arial" pitchFamily="34" charset="0"/>
              <a:cs typeface="Arial" pitchFamily="34" charset="0"/>
            </a:endParaRPr>
          </a:p>
        </p:txBody>
      </p:sp>
      <p:sp>
        <p:nvSpPr>
          <p:cNvPr id="5" name="TextBox 4"/>
          <p:cNvSpPr txBox="1"/>
          <p:nvPr/>
        </p:nvSpPr>
        <p:spPr>
          <a:xfrm>
            <a:off x="4095736" y="1500174"/>
            <a:ext cx="7358114" cy="4647426"/>
          </a:xfrm>
          <a:prstGeom prst="rect">
            <a:avLst/>
          </a:prstGeom>
          <a:noFill/>
        </p:spPr>
        <p:txBody>
          <a:bodyPr wrap="square" rtlCol="0">
            <a:spAutoFit/>
          </a:bodyPr>
          <a:lstStyle/>
          <a:p>
            <a:pPr algn="just">
              <a:spcBef>
                <a:spcPts val="600"/>
              </a:spcBef>
              <a:spcAft>
                <a:spcPts val="600"/>
              </a:spcAft>
              <a:buFontTx/>
              <a:buChar char="-"/>
            </a:pP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Thời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gian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hiện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tại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không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gian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rộng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mở</a:t>
            </a:r>
            <a:endParaRPr lang="en-US" sz="3200" b="1" dirty="0" smtClean="0">
              <a:latin typeface="Arial" pitchFamily="34" charset="0"/>
              <a:cs typeface="Arial" pitchFamily="34" charset="0"/>
            </a:endParaRPr>
          </a:p>
          <a:p>
            <a:pPr algn="just">
              <a:spcBef>
                <a:spcPts val="600"/>
              </a:spcBef>
              <a:spcAft>
                <a:spcPts val="600"/>
              </a:spcAft>
              <a:buFontTx/>
              <a:buChar char="-"/>
            </a:pP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Cuộc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sống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hiện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đại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tiện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nghi</a:t>
            </a:r>
            <a:endParaRPr lang="en-US" sz="3200" b="1" dirty="0">
              <a:latin typeface="Arial" pitchFamily="34" charset="0"/>
              <a:cs typeface="Arial" pitchFamily="34" charset="0"/>
            </a:endParaRPr>
          </a:p>
          <a:p>
            <a:pPr algn="just">
              <a:spcBef>
                <a:spcPts val="600"/>
              </a:spcBef>
              <a:spcAft>
                <a:spcPts val="600"/>
              </a:spcAft>
              <a:buFontTx/>
              <a:buChar char="-"/>
            </a:pP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Cháu</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vẫn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nhớ</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về</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bà</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và</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bếp</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lửa</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về</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gia</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đình</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và</a:t>
            </a:r>
            <a:r>
              <a:rPr lang="en-US" sz="3200" b="1" dirty="0" smtClean="0">
                <a:latin typeface="Arial" pitchFamily="34" charset="0"/>
                <a:cs typeface="Arial" pitchFamily="34" charset="0"/>
              </a:rPr>
              <a:t> </a:t>
            </a:r>
            <a:r>
              <a:rPr lang="en-US" sz="3200" b="1" dirty="0" err="1">
                <a:latin typeface="Arial" pitchFamily="34" charset="0"/>
                <a:cs typeface="Arial" pitchFamily="34" charset="0"/>
              </a:rPr>
              <a:t>quê</a:t>
            </a:r>
            <a:r>
              <a:rPr lang="en-US" sz="3200" b="1" dirty="0">
                <a:latin typeface="Arial" pitchFamily="34" charset="0"/>
                <a:cs typeface="Arial" pitchFamily="34" charset="0"/>
              </a:rPr>
              <a:t> </a:t>
            </a:r>
            <a:r>
              <a:rPr lang="en-US" sz="3200" b="1" dirty="0" err="1" smtClean="0">
                <a:latin typeface="Arial" pitchFamily="34" charset="0"/>
                <a:cs typeface="Arial" pitchFamily="34" charset="0"/>
              </a:rPr>
              <a:t>hương</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a:p>
            <a:pPr algn="just">
              <a:spcBef>
                <a:spcPts val="600"/>
              </a:spcBef>
              <a:spcAft>
                <a:spcPts val="600"/>
              </a:spcAft>
              <a:buFontTx/>
              <a:buChar char="-"/>
            </a:pP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Nghệ</a:t>
            </a:r>
            <a:r>
              <a:rPr lang="en-US" sz="3200" b="1" dirty="0" smtClean="0">
                <a:latin typeface="Arial" pitchFamily="34" charset="0"/>
                <a:cs typeface="Arial" pitchFamily="34" charset="0"/>
              </a:rPr>
              <a:t> </a:t>
            </a:r>
            <a:r>
              <a:rPr lang="en-US" sz="3200" b="1" dirty="0">
                <a:latin typeface="Arial" pitchFamily="34" charset="0"/>
                <a:cs typeface="Arial" pitchFamily="34" charset="0"/>
              </a:rPr>
              <a:t>thuật: điệp ngữ, </a:t>
            </a:r>
            <a:r>
              <a:rPr lang="en-US" sz="3200" b="1" dirty="0" err="1">
                <a:latin typeface="Arial" pitchFamily="34" charset="0"/>
                <a:cs typeface="Arial" pitchFamily="34" charset="0"/>
              </a:rPr>
              <a:t>liệt</a:t>
            </a:r>
            <a:r>
              <a:rPr lang="en-US" sz="3200" b="1" dirty="0">
                <a:latin typeface="Arial" pitchFamily="34" charset="0"/>
                <a:cs typeface="Arial" pitchFamily="34" charset="0"/>
              </a:rPr>
              <a:t> </a:t>
            </a:r>
            <a:r>
              <a:rPr lang="en-US" sz="3200" b="1" dirty="0" err="1" smtClean="0">
                <a:latin typeface="Arial" pitchFamily="34" charset="0"/>
                <a:cs typeface="Arial" pitchFamily="34" charset="0"/>
              </a:rPr>
              <a:t>kê</a:t>
            </a:r>
            <a:r>
              <a:rPr lang="en-US" sz="3200" b="1" dirty="0" smtClean="0">
                <a:latin typeface="Arial" pitchFamily="34" charset="0"/>
                <a:cs typeface="Arial" pitchFamily="34" charset="0"/>
              </a:rPr>
              <a:t>, </a:t>
            </a:r>
            <a:r>
              <a:rPr lang="en-US" sz="3200" b="1" dirty="0">
                <a:latin typeface="Arial" pitchFamily="34" charset="0"/>
                <a:cs typeface="Arial" pitchFamily="34" charset="0"/>
              </a:rPr>
              <a:t>câu hỏi tu từ</a:t>
            </a:r>
          </a:p>
          <a:p>
            <a:pPr algn="just">
              <a:spcBef>
                <a:spcPts val="600"/>
              </a:spcBef>
              <a:spcAft>
                <a:spcPts val="600"/>
              </a:spcAft>
            </a:pPr>
            <a:endParaRPr lang="en-US" sz="3200" b="1" dirty="0">
              <a:latin typeface="Arial" pitchFamily="34" charset="0"/>
              <a:cs typeface="Arial" pitchFamily="34" charset="0"/>
            </a:endParaRPr>
          </a:p>
        </p:txBody>
      </p:sp>
      <p:sp>
        <p:nvSpPr>
          <p:cNvPr id="6" name="Rectangle 5"/>
          <p:cNvSpPr/>
          <p:nvPr/>
        </p:nvSpPr>
        <p:spPr>
          <a:xfrm>
            <a:off x="3791744" y="417780"/>
            <a:ext cx="6096000" cy="954107"/>
          </a:xfrm>
          <a:prstGeom prst="rect">
            <a:avLst/>
          </a:prstGeom>
        </p:spPr>
        <p:txBody>
          <a:bodyPr>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A. </a:t>
            </a:r>
            <a:r>
              <a:rPr lang="en-US" sz="2800" b="1" i="1" dirty="0">
                <a:solidFill>
                  <a:srgbClr val="FFFF00"/>
                </a:solidFill>
                <a:latin typeface="Times New Roman" panose="02020603050405020304" pitchFamily="18" charset="0"/>
                <a:cs typeface="Times New Roman" panose="02020603050405020304" pitchFamily="18" charset="0"/>
              </a:rPr>
              <a:t>Bếp lửa </a:t>
            </a:r>
            <a:r>
              <a:rPr lang="en-US" sz="2800" b="1" dirty="0">
                <a:solidFill>
                  <a:srgbClr val="FFFF00"/>
                </a:solidFill>
                <a:latin typeface="Times New Roman" panose="02020603050405020304" pitchFamily="18" charset="0"/>
                <a:cs typeface="Times New Roman" panose="02020603050405020304" pitchFamily="18" charset="0"/>
              </a:rPr>
              <a:t>(Bằng Việt)</a:t>
            </a:r>
          </a:p>
          <a:p>
            <a:pPr algn="ct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5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08" y="692696"/>
            <a:ext cx="3067105" cy="5295400"/>
          </a:xfrm>
          <a:prstGeom prst="rect">
            <a:avLst/>
          </a:prstGeom>
        </p:spPr>
      </p:pic>
      <p:sp>
        <p:nvSpPr>
          <p:cNvPr id="5" name="Rectangle 4"/>
          <p:cNvSpPr/>
          <p:nvPr/>
        </p:nvSpPr>
        <p:spPr>
          <a:xfrm>
            <a:off x="387516" y="780621"/>
            <a:ext cx="3067105" cy="1415772"/>
          </a:xfrm>
          <a:prstGeom prst="rect">
            <a:avLst/>
          </a:prstGeom>
        </p:spPr>
        <p:txBody>
          <a:bodyPr wrap="square">
            <a:spAutoFit/>
          </a:bodyPr>
          <a:lstStyle/>
          <a:p>
            <a:pPr marL="514350" indent="-514350" algn="just">
              <a:spcBef>
                <a:spcPts val="600"/>
              </a:spcBef>
              <a:spcAft>
                <a:spcPts val="600"/>
              </a:spcAft>
              <a:buAutoNum type="romanUcPeriod"/>
            </a:pP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spcBef>
                <a:spcPts val="600"/>
              </a:spcBef>
              <a:spcAft>
                <a:spcPts val="600"/>
              </a:spcAft>
              <a:buAutoNum type="romanUcPeriod"/>
            </a:pPr>
            <a:r>
              <a:rPr lang="en-US" sz="2200" b="1" dirty="0" err="1" smtClean="0">
                <a:solidFill>
                  <a:schemeClr val="bg1"/>
                </a:solidFill>
                <a:latin typeface="Arial" panose="020B0604020202020204" pitchFamily="34" charset="0"/>
                <a:cs typeface="Arial" panose="020B0604020202020204" pitchFamily="34" charset="0"/>
              </a:rPr>
              <a:t>Đọc</a:t>
            </a:r>
            <a:r>
              <a:rPr lang="en-US" sz="2200" b="1" dirty="0" smtClean="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spcBef>
                <a:spcPts val="600"/>
              </a:spcBef>
              <a:spcAft>
                <a:spcPts val="600"/>
              </a:spcAft>
              <a:buAutoNum type="romanUcPeriod"/>
            </a:pPr>
            <a:r>
              <a:rPr lang="en-US" sz="2200" b="1" dirty="0" err="1" smtClean="0">
                <a:solidFill>
                  <a:srgbClr val="C00000"/>
                </a:solidFill>
                <a:latin typeface="Arial" panose="020B0604020202020204" pitchFamily="34" charset="0"/>
                <a:cs typeface="Arial" panose="020B0604020202020204" pitchFamily="34" charset="0"/>
              </a:rPr>
              <a:t>Tổng</a:t>
            </a:r>
            <a:r>
              <a:rPr lang="en-US" sz="2200" b="1" dirty="0" smtClean="0">
                <a:solidFill>
                  <a:srgbClr val="C00000"/>
                </a:solidFill>
                <a:latin typeface="Arial" panose="020B0604020202020204" pitchFamily="34" charset="0"/>
                <a:cs typeface="Arial" panose="020B0604020202020204" pitchFamily="34" charset="0"/>
              </a:rPr>
              <a:t> </a:t>
            </a:r>
            <a:r>
              <a:rPr lang="en-US" sz="2200" b="1" dirty="0" err="1" smtClean="0">
                <a:solidFill>
                  <a:srgbClr val="C00000"/>
                </a:solidFill>
                <a:latin typeface="Arial" panose="020B0604020202020204" pitchFamily="34" charset="0"/>
                <a:cs typeface="Arial" panose="020B0604020202020204" pitchFamily="34" charset="0"/>
              </a:rPr>
              <a:t>kết</a:t>
            </a:r>
            <a:endParaRPr lang="en-US" sz="2200" b="1"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3738546" y="2071678"/>
            <a:ext cx="7643866" cy="4001095"/>
          </a:xfrm>
          <a:prstGeom prst="rect">
            <a:avLst/>
          </a:prstGeom>
          <a:noFill/>
        </p:spPr>
        <p:txBody>
          <a:bodyPr wrap="square" rtlCol="0">
            <a:spAutoFit/>
          </a:bodyPr>
          <a:lstStyle/>
          <a:p>
            <a:pPr algn="just">
              <a:spcBef>
                <a:spcPts val="600"/>
              </a:spcBef>
              <a:spcAft>
                <a:spcPts val="600"/>
              </a:spcAft>
              <a:buFontTx/>
              <a:buChar char="-"/>
            </a:pPr>
            <a:r>
              <a:rPr lang="en-US" sz="2800" b="1" dirty="0" smtClean="0"/>
              <a:t> </a:t>
            </a:r>
            <a:r>
              <a:rPr lang="en-US" sz="2800" b="1" dirty="0" err="1" smtClean="0"/>
              <a:t>Sử</a:t>
            </a:r>
            <a:r>
              <a:rPr lang="en-US" sz="2800" b="1" dirty="0" smtClean="0"/>
              <a:t> </a:t>
            </a:r>
            <a:r>
              <a:rPr lang="en-US" sz="2800" b="1" dirty="0"/>
              <a:t>dụng thể thơ tám chữ phù hợp với giọng điệu </a:t>
            </a:r>
            <a:r>
              <a:rPr lang="en-US" sz="2800" b="1" dirty="0" err="1"/>
              <a:t>cảm</a:t>
            </a:r>
            <a:r>
              <a:rPr lang="en-US" sz="2800" b="1" dirty="0"/>
              <a:t> </a:t>
            </a:r>
            <a:r>
              <a:rPr lang="en-US" sz="2800" b="1" dirty="0" err="1" smtClean="0"/>
              <a:t>xúc</a:t>
            </a:r>
            <a:r>
              <a:rPr lang="en-US" sz="2800" b="1" dirty="0" smtClean="0"/>
              <a:t> </a:t>
            </a:r>
            <a:r>
              <a:rPr lang="en-US" sz="2800" b="1" dirty="0" err="1" smtClean="0"/>
              <a:t>hồi</a:t>
            </a:r>
            <a:r>
              <a:rPr lang="en-US" sz="2800" b="1" dirty="0" smtClean="0"/>
              <a:t> </a:t>
            </a:r>
            <a:r>
              <a:rPr lang="en-US" sz="2800" b="1" dirty="0" err="1" smtClean="0"/>
              <a:t>tưởng</a:t>
            </a:r>
            <a:r>
              <a:rPr lang="en-US" sz="2800" b="1" dirty="0" smtClean="0"/>
              <a:t> </a:t>
            </a:r>
            <a:r>
              <a:rPr lang="en-US" sz="2800" b="1" dirty="0" err="1" smtClean="0"/>
              <a:t>và</a:t>
            </a:r>
            <a:r>
              <a:rPr lang="en-US" sz="2800" b="1" dirty="0" smtClean="0"/>
              <a:t> </a:t>
            </a:r>
            <a:r>
              <a:rPr lang="en-US" sz="2800" b="1" dirty="0" err="1" smtClean="0"/>
              <a:t>suy</a:t>
            </a:r>
            <a:r>
              <a:rPr lang="en-US" sz="2800" b="1" dirty="0" smtClean="0"/>
              <a:t> </a:t>
            </a:r>
            <a:r>
              <a:rPr lang="en-US" sz="2800" b="1" dirty="0" err="1" smtClean="0"/>
              <a:t>ngẫm</a:t>
            </a:r>
            <a:endParaRPr lang="en-US" sz="2800" b="1" dirty="0" smtClean="0"/>
          </a:p>
          <a:p>
            <a:pPr algn="just">
              <a:spcBef>
                <a:spcPts val="600"/>
              </a:spcBef>
              <a:spcAft>
                <a:spcPts val="600"/>
              </a:spcAft>
              <a:buFontTx/>
              <a:buChar char="-"/>
            </a:pPr>
            <a:r>
              <a:rPr lang="en-US" sz="2800" b="1" dirty="0" smtClean="0"/>
              <a:t> </a:t>
            </a:r>
            <a:r>
              <a:rPr lang="en-US" sz="2800" b="1" dirty="0" err="1" smtClean="0"/>
              <a:t>Kết</a:t>
            </a:r>
            <a:r>
              <a:rPr lang="en-US" sz="2800" b="1" dirty="0" smtClean="0"/>
              <a:t> </a:t>
            </a:r>
            <a:r>
              <a:rPr lang="en-US" sz="2800" b="1" dirty="0" err="1" smtClean="0"/>
              <a:t>hợp</a:t>
            </a:r>
            <a:r>
              <a:rPr lang="en-US" sz="2800" b="1" dirty="0" smtClean="0"/>
              <a:t> </a:t>
            </a:r>
            <a:r>
              <a:rPr lang="en-US" sz="2800" b="1" dirty="0" err="1" smtClean="0"/>
              <a:t>nhuần</a:t>
            </a:r>
            <a:r>
              <a:rPr lang="en-US" sz="2800" b="1" dirty="0" smtClean="0"/>
              <a:t> </a:t>
            </a:r>
            <a:r>
              <a:rPr lang="en-US" sz="2800" b="1" dirty="0" err="1" smtClean="0"/>
              <a:t>nhuyễn</a:t>
            </a:r>
            <a:r>
              <a:rPr lang="en-US" sz="2800" b="1" dirty="0" smtClean="0"/>
              <a:t> </a:t>
            </a:r>
            <a:r>
              <a:rPr lang="en-US" sz="2800" b="1" dirty="0" err="1" smtClean="0"/>
              <a:t>giữa</a:t>
            </a:r>
            <a:r>
              <a:rPr lang="en-US" sz="2800" b="1" dirty="0" smtClean="0"/>
              <a:t> </a:t>
            </a:r>
            <a:r>
              <a:rPr lang="en-US" sz="2800" b="1" dirty="0" err="1" smtClean="0"/>
              <a:t>biểu</a:t>
            </a:r>
            <a:r>
              <a:rPr lang="en-US" sz="2800" b="1" dirty="0" smtClean="0"/>
              <a:t> </a:t>
            </a:r>
            <a:r>
              <a:rPr lang="en-US" sz="2800" b="1" dirty="0" err="1" smtClean="0"/>
              <a:t>cảm</a:t>
            </a:r>
            <a:r>
              <a:rPr lang="en-US" sz="2800" b="1" dirty="0" smtClean="0"/>
              <a:t> </a:t>
            </a:r>
            <a:r>
              <a:rPr lang="en-US" sz="2800" b="1" dirty="0" err="1" smtClean="0"/>
              <a:t>với</a:t>
            </a:r>
            <a:r>
              <a:rPr lang="en-US" sz="2800" b="1" dirty="0" smtClean="0"/>
              <a:t> </a:t>
            </a:r>
            <a:r>
              <a:rPr lang="en-US" sz="2800" b="1" dirty="0" err="1" smtClean="0"/>
              <a:t>miêu</a:t>
            </a:r>
            <a:r>
              <a:rPr lang="en-US" sz="2800" b="1" dirty="0" smtClean="0"/>
              <a:t> </a:t>
            </a:r>
            <a:r>
              <a:rPr lang="en-US" sz="2800" b="1" dirty="0" err="1" smtClean="0"/>
              <a:t>tả</a:t>
            </a:r>
            <a:r>
              <a:rPr lang="en-US" sz="2800" b="1" dirty="0" smtClean="0"/>
              <a:t>, </a:t>
            </a:r>
            <a:r>
              <a:rPr lang="en-US" sz="2800" b="1" dirty="0" err="1" smtClean="0"/>
              <a:t>tự</a:t>
            </a:r>
            <a:r>
              <a:rPr lang="en-US" sz="2800" b="1" dirty="0" smtClean="0"/>
              <a:t> </a:t>
            </a:r>
            <a:r>
              <a:rPr lang="en-US" sz="2800" b="1" dirty="0" err="1" smtClean="0"/>
              <a:t>sự</a:t>
            </a:r>
            <a:r>
              <a:rPr lang="en-US" sz="2800" b="1" dirty="0" smtClean="0"/>
              <a:t>, </a:t>
            </a:r>
            <a:r>
              <a:rPr lang="en-US" sz="2800" b="1" dirty="0" err="1" smtClean="0"/>
              <a:t>bình</a:t>
            </a:r>
            <a:r>
              <a:rPr lang="en-US" sz="2800" b="1" dirty="0" smtClean="0"/>
              <a:t> </a:t>
            </a:r>
            <a:r>
              <a:rPr lang="en-US" sz="2800" b="1" dirty="0" err="1" smtClean="0"/>
              <a:t>luận</a:t>
            </a:r>
            <a:endParaRPr lang="en-US" sz="2800" b="1" dirty="0" smtClean="0"/>
          </a:p>
          <a:p>
            <a:pPr algn="just">
              <a:spcBef>
                <a:spcPts val="600"/>
              </a:spcBef>
              <a:spcAft>
                <a:spcPts val="600"/>
              </a:spcAft>
              <a:buFontTx/>
              <a:buChar char="-"/>
            </a:pPr>
            <a:r>
              <a:rPr lang="en-US" sz="2800" b="1" dirty="0" smtClean="0"/>
              <a:t> </a:t>
            </a:r>
            <a:r>
              <a:rPr lang="en-US" sz="2800" b="1" dirty="0" err="1" smtClean="0"/>
              <a:t>Xây</a:t>
            </a:r>
            <a:r>
              <a:rPr lang="en-US" sz="2800" b="1" dirty="0" smtClean="0"/>
              <a:t> </a:t>
            </a:r>
            <a:r>
              <a:rPr lang="en-US" sz="2800" b="1" dirty="0" err="1" smtClean="0"/>
              <a:t>dựng</a:t>
            </a:r>
            <a:r>
              <a:rPr lang="en-US" sz="2800" b="1" dirty="0" smtClean="0"/>
              <a:t> </a:t>
            </a:r>
            <a:r>
              <a:rPr lang="en-US" sz="2800" b="1" dirty="0" err="1" smtClean="0"/>
              <a:t>hình</a:t>
            </a:r>
            <a:r>
              <a:rPr lang="en-US" sz="2800" b="1" dirty="0" smtClean="0"/>
              <a:t> </a:t>
            </a:r>
            <a:r>
              <a:rPr lang="en-US" sz="2800" b="1" dirty="0" err="1" smtClean="0"/>
              <a:t>ảnh</a:t>
            </a:r>
            <a:r>
              <a:rPr lang="en-US" sz="2800" b="1" dirty="0" smtClean="0"/>
              <a:t> </a:t>
            </a:r>
            <a:r>
              <a:rPr lang="en-US" sz="2800" b="1" dirty="0" err="1" smtClean="0"/>
              <a:t>thơ</a:t>
            </a:r>
            <a:r>
              <a:rPr lang="en-US" sz="2800" b="1" dirty="0" smtClean="0"/>
              <a:t> </a:t>
            </a:r>
            <a:r>
              <a:rPr lang="en-US" sz="2800" b="1" dirty="0" err="1" smtClean="0"/>
              <a:t>vừa</a:t>
            </a:r>
            <a:r>
              <a:rPr lang="en-US" sz="2800" b="1" dirty="0" smtClean="0"/>
              <a:t> </a:t>
            </a:r>
            <a:r>
              <a:rPr lang="en-US" sz="2800" b="1" dirty="0" err="1" smtClean="0"/>
              <a:t>cụ</a:t>
            </a:r>
            <a:r>
              <a:rPr lang="en-US" sz="2800" b="1" dirty="0" smtClean="0"/>
              <a:t> </a:t>
            </a:r>
            <a:r>
              <a:rPr lang="en-US" sz="2800" b="1" dirty="0" err="1" smtClean="0"/>
              <a:t>thể</a:t>
            </a:r>
            <a:r>
              <a:rPr lang="en-US" sz="2800" b="1" dirty="0" smtClean="0"/>
              <a:t>, </a:t>
            </a:r>
            <a:r>
              <a:rPr lang="en-US" sz="2800" b="1" dirty="0" err="1" smtClean="0"/>
              <a:t>gần</a:t>
            </a:r>
            <a:r>
              <a:rPr lang="en-US" sz="2800" b="1" dirty="0" smtClean="0"/>
              <a:t> </a:t>
            </a:r>
            <a:r>
              <a:rPr lang="en-US" sz="2800" b="1" dirty="0" err="1" smtClean="0"/>
              <a:t>gũi</a:t>
            </a:r>
            <a:r>
              <a:rPr lang="en-US" sz="2800" b="1" dirty="0" smtClean="0"/>
              <a:t>, </a:t>
            </a:r>
            <a:r>
              <a:rPr lang="en-US" sz="2800" b="1" dirty="0" err="1" smtClean="0"/>
              <a:t>vừa</a:t>
            </a:r>
            <a:r>
              <a:rPr lang="en-US" sz="2800" b="1" dirty="0" smtClean="0"/>
              <a:t> </a:t>
            </a:r>
            <a:r>
              <a:rPr lang="en-US" sz="2800" b="1" dirty="0" err="1" smtClean="0"/>
              <a:t>gợi</a:t>
            </a:r>
            <a:r>
              <a:rPr lang="en-US" sz="2800" b="1" dirty="0" smtClean="0"/>
              <a:t> </a:t>
            </a:r>
            <a:r>
              <a:rPr lang="en-US" sz="2800" b="1" dirty="0" err="1" smtClean="0"/>
              <a:t>nhiều</a:t>
            </a:r>
            <a:r>
              <a:rPr lang="en-US" sz="2800" b="1" dirty="0" smtClean="0"/>
              <a:t> </a:t>
            </a:r>
            <a:r>
              <a:rPr lang="en-US" sz="2800" b="1" dirty="0" err="1" smtClean="0"/>
              <a:t>liên</a:t>
            </a:r>
            <a:r>
              <a:rPr lang="en-US" sz="2800" b="1" dirty="0" smtClean="0"/>
              <a:t> </a:t>
            </a:r>
            <a:r>
              <a:rPr lang="en-US" sz="2800" b="1" dirty="0" err="1" smtClean="0"/>
              <a:t>tưởng</a:t>
            </a:r>
            <a:r>
              <a:rPr lang="en-US" sz="2800" b="1" dirty="0" smtClean="0"/>
              <a:t>, </a:t>
            </a:r>
            <a:r>
              <a:rPr lang="en-US" sz="2800" b="1" dirty="0" err="1" smtClean="0"/>
              <a:t>mang</a:t>
            </a:r>
            <a:r>
              <a:rPr lang="en-US" sz="2800" b="1" dirty="0" smtClean="0"/>
              <a:t> ý </a:t>
            </a:r>
            <a:r>
              <a:rPr lang="en-US" sz="2800" b="1" dirty="0" err="1" smtClean="0"/>
              <a:t>nghĩa</a:t>
            </a:r>
            <a:r>
              <a:rPr lang="en-US" sz="2800" b="1" dirty="0" smtClean="0"/>
              <a:t> </a:t>
            </a:r>
            <a:r>
              <a:rPr lang="en-US" sz="2800" b="1" dirty="0" err="1" smtClean="0"/>
              <a:t>biểu</a:t>
            </a:r>
            <a:r>
              <a:rPr lang="en-US" sz="2800" b="1" dirty="0" smtClean="0"/>
              <a:t> </a:t>
            </a:r>
            <a:r>
              <a:rPr lang="en-US" sz="2800" b="1" dirty="0" err="1" smtClean="0"/>
              <a:t>tượng</a:t>
            </a:r>
            <a:endParaRPr lang="en-US" sz="2800" b="1" dirty="0" smtClean="0"/>
          </a:p>
          <a:p>
            <a:pPr algn="just">
              <a:spcBef>
                <a:spcPts val="600"/>
              </a:spcBef>
              <a:spcAft>
                <a:spcPts val="600"/>
              </a:spcAft>
            </a:pPr>
            <a:endParaRPr lang="vi-VN" sz="2800" b="1" dirty="0"/>
          </a:p>
        </p:txBody>
      </p:sp>
      <p:sp>
        <p:nvSpPr>
          <p:cNvPr id="10" name="Oval 9"/>
          <p:cNvSpPr/>
          <p:nvPr/>
        </p:nvSpPr>
        <p:spPr>
          <a:xfrm>
            <a:off x="3785372" y="906412"/>
            <a:ext cx="1287826" cy="8218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p:cNvSpPr txBox="1"/>
          <p:nvPr/>
        </p:nvSpPr>
        <p:spPr>
          <a:xfrm>
            <a:off x="4033241" y="1107296"/>
            <a:ext cx="792088" cy="523220"/>
          </a:xfrm>
          <a:prstGeom prst="rect">
            <a:avLst/>
          </a:prstGeom>
          <a:noFill/>
        </p:spPr>
        <p:txBody>
          <a:bodyPr wrap="square" rtlCol="0">
            <a:spAutoFit/>
          </a:bodyPr>
          <a:lstStyle/>
          <a:p>
            <a:pPr algn="ctr"/>
            <a:r>
              <a:rPr lang="en-US" sz="2800" b="1" dirty="0" smtClean="0">
                <a:solidFill>
                  <a:schemeClr val="bg2"/>
                </a:solidFill>
              </a:rPr>
              <a:t>1</a:t>
            </a:r>
            <a:endParaRPr lang="en-US" sz="2800" b="1" dirty="0">
              <a:solidFill>
                <a:schemeClr val="bg2"/>
              </a:solidFill>
            </a:endParaRPr>
          </a:p>
        </p:txBody>
      </p:sp>
      <p:sp>
        <p:nvSpPr>
          <p:cNvPr id="12" name="TextBox 11"/>
          <p:cNvSpPr txBox="1"/>
          <p:nvPr/>
        </p:nvSpPr>
        <p:spPr>
          <a:xfrm>
            <a:off x="4835860" y="1030438"/>
            <a:ext cx="2412268" cy="5847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b="1" dirty="0" err="1" smtClean="0">
                <a:solidFill>
                  <a:srgbClr val="002060"/>
                </a:solidFill>
              </a:rPr>
              <a:t>Nghệ</a:t>
            </a:r>
            <a:r>
              <a:rPr lang="en-US" sz="3200" b="1" dirty="0" smtClean="0">
                <a:solidFill>
                  <a:srgbClr val="002060"/>
                </a:solidFill>
              </a:rPr>
              <a:t> </a:t>
            </a:r>
            <a:r>
              <a:rPr lang="en-US" sz="3200" b="1" dirty="0" err="1" smtClean="0">
                <a:solidFill>
                  <a:srgbClr val="002060"/>
                </a:solidFill>
              </a:rPr>
              <a:t>thuật</a:t>
            </a:r>
            <a:endParaRPr lang="en-US" sz="3200" b="1" dirty="0">
              <a:solidFill>
                <a:srgbClr val="002060"/>
              </a:solidFill>
            </a:endParaRPr>
          </a:p>
        </p:txBody>
      </p:sp>
      <p:sp>
        <p:nvSpPr>
          <p:cNvPr id="4" name="Rectangle 3"/>
          <p:cNvSpPr/>
          <p:nvPr/>
        </p:nvSpPr>
        <p:spPr>
          <a:xfrm>
            <a:off x="3934213" y="303568"/>
            <a:ext cx="6096000" cy="954107"/>
          </a:xfrm>
          <a:prstGeom prst="rect">
            <a:avLst/>
          </a:prstGeom>
        </p:spPr>
        <p:txBody>
          <a:bodyPr>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A. </a:t>
            </a:r>
            <a:r>
              <a:rPr lang="en-US" sz="2800" b="1" i="1" dirty="0">
                <a:solidFill>
                  <a:srgbClr val="FFFF00"/>
                </a:solidFill>
                <a:latin typeface="Times New Roman" panose="02020603050405020304" pitchFamily="18" charset="0"/>
                <a:cs typeface="Times New Roman" panose="02020603050405020304" pitchFamily="18" charset="0"/>
              </a:rPr>
              <a:t>Bếp lửa </a:t>
            </a:r>
            <a:r>
              <a:rPr lang="en-US" sz="2800" b="1" dirty="0">
                <a:solidFill>
                  <a:srgbClr val="FFFF00"/>
                </a:solidFill>
                <a:latin typeface="Times New Roman" panose="02020603050405020304" pitchFamily="18" charset="0"/>
                <a:cs typeface="Times New Roman" panose="02020603050405020304" pitchFamily="18" charset="0"/>
              </a:rPr>
              <a:t>(Bằng Việt)</a:t>
            </a:r>
          </a:p>
          <a:p>
            <a:pPr algn="ctr"/>
            <a:endParaRPr lang="en-US" sz="2800" b="1" dirty="0">
              <a:solidFill>
                <a:srgbClr val="FFFF00"/>
              </a:solidFill>
              <a:latin typeface="Times New Roman" panose="02020603050405020304" pitchFamily="18" charset="0"/>
              <a:cs typeface="Times New Roman" panose="02020603050405020304" pitchFamily="18" charset="0"/>
            </a:endParaRPr>
          </a:p>
        </p:txBody>
      </p:sp>
      <p:pic>
        <p:nvPicPr>
          <p:cNvPr id="13" name="Picture 12" descr="11.png"/>
          <p:cNvPicPr>
            <a:picLocks noChangeAspect="1"/>
          </p:cNvPicPr>
          <p:nvPr/>
        </p:nvPicPr>
        <p:blipFill>
          <a:blip r:embed="rId4"/>
          <a:stretch>
            <a:fillRect/>
          </a:stretch>
        </p:blipFill>
        <p:spPr>
          <a:xfrm>
            <a:off x="380999" y="2183130"/>
            <a:ext cx="3043413" cy="3836670"/>
          </a:xfrm>
          <a:prstGeom prst="rect">
            <a:avLst/>
          </a:prstGeom>
        </p:spPr>
      </p:pic>
    </p:spTree>
    <p:extLst>
      <p:ext uri="{BB962C8B-B14F-4D97-AF65-F5344CB8AC3E}">
        <p14:creationId xmlns:p14="http://schemas.microsoft.com/office/powerpoint/2010/main" val="423275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arn(inVertic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08" y="692696"/>
            <a:ext cx="3067105" cy="5295400"/>
          </a:xfrm>
          <a:prstGeom prst="rect">
            <a:avLst/>
          </a:prstGeom>
        </p:spPr>
      </p:pic>
      <p:sp>
        <p:nvSpPr>
          <p:cNvPr id="5" name="Rectangle 4"/>
          <p:cNvSpPr/>
          <p:nvPr/>
        </p:nvSpPr>
        <p:spPr>
          <a:xfrm>
            <a:off x="387516" y="780621"/>
            <a:ext cx="3067105" cy="1415772"/>
          </a:xfrm>
          <a:prstGeom prst="rect">
            <a:avLst/>
          </a:prstGeom>
        </p:spPr>
        <p:txBody>
          <a:bodyPr wrap="square">
            <a:spAutoFit/>
          </a:bodyPr>
          <a:lstStyle/>
          <a:p>
            <a:pPr marL="514350" indent="-514350" algn="just">
              <a:spcBef>
                <a:spcPts val="600"/>
              </a:spcBef>
              <a:spcAft>
                <a:spcPts val="600"/>
              </a:spcAft>
              <a:buAutoNum type="romanUcPeriod"/>
            </a:pP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spcBef>
                <a:spcPts val="600"/>
              </a:spcBef>
              <a:spcAft>
                <a:spcPts val="600"/>
              </a:spcAft>
              <a:buAutoNum type="romanUcPeriod"/>
            </a:pPr>
            <a:r>
              <a:rPr lang="en-US" sz="2200" b="1" dirty="0" err="1" smtClean="0">
                <a:solidFill>
                  <a:schemeClr val="bg1"/>
                </a:solidFill>
                <a:latin typeface="Arial" panose="020B0604020202020204" pitchFamily="34" charset="0"/>
                <a:cs typeface="Arial" panose="020B0604020202020204" pitchFamily="34" charset="0"/>
              </a:rPr>
              <a:t>Đọc</a:t>
            </a:r>
            <a:r>
              <a:rPr lang="en-US" sz="2200" b="1" dirty="0" smtClean="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spcBef>
                <a:spcPts val="600"/>
              </a:spcBef>
              <a:spcAft>
                <a:spcPts val="600"/>
              </a:spcAft>
              <a:buAutoNum type="romanUcPeriod"/>
            </a:pPr>
            <a:r>
              <a:rPr lang="en-US" sz="2200" b="1" dirty="0" err="1" smtClean="0">
                <a:solidFill>
                  <a:srgbClr val="C00000"/>
                </a:solidFill>
                <a:latin typeface="Arial" panose="020B0604020202020204" pitchFamily="34" charset="0"/>
                <a:cs typeface="Arial" panose="020B0604020202020204" pitchFamily="34" charset="0"/>
              </a:rPr>
              <a:t>Tổng</a:t>
            </a:r>
            <a:r>
              <a:rPr lang="en-US" sz="2200" b="1" dirty="0" smtClean="0">
                <a:solidFill>
                  <a:srgbClr val="C00000"/>
                </a:solidFill>
                <a:latin typeface="Arial" panose="020B0604020202020204" pitchFamily="34" charset="0"/>
                <a:cs typeface="Arial" panose="020B0604020202020204" pitchFamily="34" charset="0"/>
              </a:rPr>
              <a:t> </a:t>
            </a:r>
            <a:r>
              <a:rPr lang="en-US" sz="2200" b="1" dirty="0" err="1" smtClean="0">
                <a:solidFill>
                  <a:srgbClr val="C00000"/>
                </a:solidFill>
                <a:latin typeface="Arial" panose="020B0604020202020204" pitchFamily="34" charset="0"/>
                <a:cs typeface="Arial" panose="020B0604020202020204" pitchFamily="34" charset="0"/>
              </a:rPr>
              <a:t>kết</a:t>
            </a:r>
            <a:endParaRPr lang="en-US" sz="2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3667108" y="2071678"/>
            <a:ext cx="7858180" cy="4493538"/>
          </a:xfrm>
          <a:prstGeom prst="rect">
            <a:avLst/>
          </a:prstGeom>
          <a:noFill/>
        </p:spPr>
        <p:txBody>
          <a:bodyPr wrap="square" rtlCol="0">
            <a:spAutoFit/>
          </a:bodyPr>
          <a:lstStyle/>
          <a:p>
            <a:pPr algn="just">
              <a:spcBef>
                <a:spcPts val="600"/>
              </a:spcBef>
              <a:spcAft>
                <a:spcPts val="600"/>
              </a:spcAft>
            </a:pPr>
            <a:r>
              <a:rPr lang="en-US" sz="3200" b="1" dirty="0" smtClean="0"/>
              <a:t>- </a:t>
            </a:r>
            <a:r>
              <a:rPr lang="en-US" sz="3200" b="1" dirty="0" err="1" smtClean="0"/>
              <a:t>Những</a:t>
            </a:r>
            <a:r>
              <a:rPr lang="en-US" sz="3200" b="1" dirty="0" smtClean="0"/>
              <a:t> </a:t>
            </a:r>
            <a:r>
              <a:rPr lang="en-US" sz="3200" b="1" dirty="0"/>
              <a:t>kỉ niệm xúc </a:t>
            </a:r>
            <a:r>
              <a:rPr lang="en-US" sz="3200" b="1" dirty="0" err="1"/>
              <a:t>động</a:t>
            </a:r>
            <a:r>
              <a:rPr lang="en-US" sz="3200" b="1" dirty="0"/>
              <a:t> </a:t>
            </a:r>
            <a:r>
              <a:rPr lang="en-US" sz="3200" b="1" dirty="0" err="1" smtClean="0"/>
              <a:t>về</a:t>
            </a:r>
            <a:r>
              <a:rPr lang="en-US" sz="3200" b="1" dirty="0" smtClean="0"/>
              <a:t> </a:t>
            </a:r>
            <a:r>
              <a:rPr lang="en-US" sz="3200" b="1" dirty="0" err="1" smtClean="0"/>
              <a:t>người</a:t>
            </a:r>
            <a:r>
              <a:rPr lang="en-US" sz="3200" b="1" dirty="0" smtClean="0"/>
              <a:t> </a:t>
            </a:r>
            <a:r>
              <a:rPr lang="en-US" sz="3200" b="1" dirty="0"/>
              <a:t>bà và tình </a:t>
            </a:r>
            <a:r>
              <a:rPr lang="en-US" sz="3200" b="1" dirty="0" err="1"/>
              <a:t>bà</a:t>
            </a:r>
            <a:r>
              <a:rPr lang="en-US" sz="3200" b="1" dirty="0"/>
              <a:t> </a:t>
            </a:r>
            <a:r>
              <a:rPr lang="en-US" sz="3200" b="1" dirty="0" err="1" smtClean="0"/>
              <a:t>cháu</a:t>
            </a:r>
            <a:endParaRPr lang="en-US" sz="3200" b="1" dirty="0"/>
          </a:p>
          <a:p>
            <a:pPr algn="just">
              <a:spcBef>
                <a:spcPts val="600"/>
              </a:spcBef>
              <a:spcAft>
                <a:spcPts val="600"/>
              </a:spcAft>
            </a:pPr>
            <a:r>
              <a:rPr lang="en-US" sz="3200" b="1" dirty="0" smtClean="0"/>
              <a:t>- </a:t>
            </a:r>
            <a:r>
              <a:rPr lang="en-US" sz="3200" b="1" dirty="0" err="1" smtClean="0"/>
              <a:t>Lòng</a:t>
            </a:r>
            <a:r>
              <a:rPr lang="en-US" sz="3200" b="1" dirty="0" smtClean="0"/>
              <a:t> </a:t>
            </a:r>
            <a:r>
              <a:rPr lang="en-US" sz="3200" b="1" dirty="0"/>
              <a:t>kính yêu, trân trọng và biết ơn của người cháu </a:t>
            </a:r>
            <a:r>
              <a:rPr lang="en-US" sz="3200" b="1" dirty="0" err="1"/>
              <a:t>với</a:t>
            </a:r>
            <a:r>
              <a:rPr lang="en-US" sz="3200" b="1" dirty="0"/>
              <a:t> </a:t>
            </a:r>
            <a:r>
              <a:rPr lang="en-US" sz="3200" b="1" dirty="0" err="1" smtClean="0"/>
              <a:t>bà</a:t>
            </a:r>
            <a:r>
              <a:rPr lang="en-US" sz="3200" b="1" dirty="0" smtClean="0"/>
              <a:t>, </a:t>
            </a:r>
            <a:r>
              <a:rPr lang="en-US" sz="3200" b="1" dirty="0" err="1" smtClean="0"/>
              <a:t>với</a:t>
            </a:r>
            <a:r>
              <a:rPr lang="en-US" sz="3200" b="1" dirty="0" smtClean="0"/>
              <a:t> </a:t>
            </a:r>
            <a:r>
              <a:rPr lang="en-US" sz="3200" b="1" dirty="0" err="1" smtClean="0"/>
              <a:t>gia</a:t>
            </a:r>
            <a:r>
              <a:rPr lang="en-US" sz="3200" b="1" dirty="0" smtClean="0"/>
              <a:t> </a:t>
            </a:r>
            <a:r>
              <a:rPr lang="en-US" sz="3200" b="1" dirty="0" err="1" smtClean="0"/>
              <a:t>đình</a:t>
            </a:r>
            <a:r>
              <a:rPr lang="en-US" sz="3200" b="1" dirty="0" smtClean="0"/>
              <a:t>, </a:t>
            </a:r>
            <a:r>
              <a:rPr lang="en-US" sz="3200" b="1" dirty="0" err="1" smtClean="0"/>
              <a:t>quê</a:t>
            </a:r>
            <a:r>
              <a:rPr lang="en-US" sz="3200" b="1" dirty="0" smtClean="0"/>
              <a:t> </a:t>
            </a:r>
            <a:r>
              <a:rPr lang="en-US" sz="3200" b="1" dirty="0" err="1" smtClean="0"/>
              <a:t>hương</a:t>
            </a:r>
            <a:r>
              <a:rPr lang="en-US" sz="3200" b="1" dirty="0" smtClean="0"/>
              <a:t>, </a:t>
            </a:r>
            <a:r>
              <a:rPr lang="en-US" sz="3200" b="1" dirty="0" err="1" smtClean="0"/>
              <a:t>đất</a:t>
            </a:r>
            <a:r>
              <a:rPr lang="en-US" sz="3200" b="1" dirty="0" smtClean="0"/>
              <a:t> </a:t>
            </a:r>
            <a:r>
              <a:rPr lang="en-US" sz="3200" b="1" dirty="0" err="1" smtClean="0"/>
              <a:t>nước</a:t>
            </a:r>
            <a:endParaRPr lang="en-US" sz="3200" b="1" dirty="0"/>
          </a:p>
          <a:p>
            <a:pPr algn="just">
              <a:spcBef>
                <a:spcPts val="600"/>
              </a:spcBef>
              <a:spcAft>
                <a:spcPts val="600"/>
              </a:spcAft>
            </a:pPr>
            <a:r>
              <a:rPr lang="en-US" sz="3200" b="1" dirty="0"/>
              <a:t>- </a:t>
            </a:r>
            <a:r>
              <a:rPr lang="en-US" sz="3200" b="1" dirty="0" err="1" smtClean="0"/>
              <a:t>Lối</a:t>
            </a:r>
            <a:r>
              <a:rPr lang="en-US" sz="3200" b="1" dirty="0" smtClean="0"/>
              <a:t> </a:t>
            </a:r>
            <a:r>
              <a:rPr lang="en-US" sz="3200" b="1" dirty="0" err="1"/>
              <a:t>sống</a:t>
            </a:r>
            <a:r>
              <a:rPr lang="en-US" sz="3200" b="1" dirty="0"/>
              <a:t> </a:t>
            </a:r>
            <a:r>
              <a:rPr lang="en-US" sz="3200" b="1" dirty="0" err="1" smtClean="0"/>
              <a:t>ân</a:t>
            </a:r>
            <a:r>
              <a:rPr lang="en-US" sz="3200" b="1" dirty="0" smtClean="0"/>
              <a:t> </a:t>
            </a:r>
            <a:r>
              <a:rPr lang="en-US" sz="3200" b="1" dirty="0" err="1" smtClean="0"/>
              <a:t>tình</a:t>
            </a:r>
            <a:r>
              <a:rPr lang="en-US" sz="3200" b="1" dirty="0" smtClean="0"/>
              <a:t>, </a:t>
            </a:r>
            <a:r>
              <a:rPr lang="en-US" sz="3200" b="1" dirty="0" err="1" smtClean="0"/>
              <a:t>thủy</a:t>
            </a:r>
            <a:r>
              <a:rPr lang="en-US" sz="3200" b="1" dirty="0" smtClean="0"/>
              <a:t> </a:t>
            </a:r>
            <a:r>
              <a:rPr lang="en-US" sz="3200" b="1" dirty="0" err="1" smtClean="0"/>
              <a:t>chung</a:t>
            </a:r>
            <a:r>
              <a:rPr lang="en-US" sz="3200" b="1" dirty="0" smtClean="0"/>
              <a:t> </a:t>
            </a:r>
            <a:r>
              <a:rPr lang="en-US" sz="3200" b="1" dirty="0" err="1" smtClean="0"/>
              <a:t>của</a:t>
            </a:r>
            <a:r>
              <a:rPr lang="en-US" sz="3200" b="1" dirty="0" smtClean="0"/>
              <a:t> </a:t>
            </a:r>
            <a:r>
              <a:rPr lang="en-US" sz="3200" b="1" dirty="0" err="1" smtClean="0"/>
              <a:t>dân</a:t>
            </a:r>
            <a:r>
              <a:rPr lang="en-US" sz="3200" b="1" dirty="0" smtClean="0"/>
              <a:t> </a:t>
            </a:r>
            <a:r>
              <a:rPr lang="en-US" sz="3200" b="1" dirty="0" err="1" smtClean="0"/>
              <a:t>tộc</a:t>
            </a:r>
            <a:endParaRPr lang="en-US" sz="3200" b="1" dirty="0"/>
          </a:p>
          <a:p>
            <a:pPr algn="just">
              <a:spcBef>
                <a:spcPts val="600"/>
              </a:spcBef>
              <a:spcAft>
                <a:spcPts val="600"/>
              </a:spcAft>
            </a:pPr>
            <a:endParaRPr lang="en-US" sz="3200" b="1" dirty="0"/>
          </a:p>
        </p:txBody>
      </p:sp>
      <p:sp>
        <p:nvSpPr>
          <p:cNvPr id="10" name="Oval 9"/>
          <p:cNvSpPr/>
          <p:nvPr/>
        </p:nvSpPr>
        <p:spPr>
          <a:xfrm>
            <a:off x="3785372" y="906412"/>
            <a:ext cx="1287826" cy="8218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p:cNvSpPr txBox="1"/>
          <p:nvPr/>
        </p:nvSpPr>
        <p:spPr>
          <a:xfrm>
            <a:off x="4033241" y="1071546"/>
            <a:ext cx="792088" cy="523220"/>
          </a:xfrm>
          <a:prstGeom prst="rect">
            <a:avLst/>
          </a:prstGeom>
          <a:noFill/>
        </p:spPr>
        <p:txBody>
          <a:bodyPr wrap="square" rtlCol="0">
            <a:spAutoFit/>
          </a:bodyPr>
          <a:lstStyle/>
          <a:p>
            <a:pPr algn="ctr"/>
            <a:r>
              <a:rPr lang="en-US" sz="2800" b="1" dirty="0" smtClean="0">
                <a:solidFill>
                  <a:schemeClr val="bg2"/>
                </a:solidFill>
              </a:rPr>
              <a:t>2</a:t>
            </a:r>
            <a:endParaRPr lang="en-US" sz="2800" b="1" dirty="0">
              <a:solidFill>
                <a:schemeClr val="bg2"/>
              </a:solidFill>
            </a:endParaRPr>
          </a:p>
        </p:txBody>
      </p:sp>
      <p:sp>
        <p:nvSpPr>
          <p:cNvPr id="12" name="TextBox 11"/>
          <p:cNvSpPr txBox="1"/>
          <p:nvPr/>
        </p:nvSpPr>
        <p:spPr>
          <a:xfrm>
            <a:off x="4835860" y="1030438"/>
            <a:ext cx="2412268" cy="5847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b="1" dirty="0" err="1" smtClean="0">
                <a:solidFill>
                  <a:srgbClr val="002060"/>
                </a:solidFill>
              </a:rPr>
              <a:t>Nội</a:t>
            </a:r>
            <a:r>
              <a:rPr lang="en-US" sz="3200" b="1" dirty="0" smtClean="0">
                <a:solidFill>
                  <a:srgbClr val="002060"/>
                </a:solidFill>
              </a:rPr>
              <a:t> dung</a:t>
            </a:r>
            <a:endParaRPr lang="en-US" sz="3200" b="1" dirty="0">
              <a:solidFill>
                <a:srgbClr val="002060"/>
              </a:solidFill>
            </a:endParaRPr>
          </a:p>
        </p:txBody>
      </p:sp>
      <p:sp>
        <p:nvSpPr>
          <p:cNvPr id="4" name="Rectangle 3"/>
          <p:cNvSpPr/>
          <p:nvPr/>
        </p:nvSpPr>
        <p:spPr>
          <a:xfrm>
            <a:off x="3934213" y="303568"/>
            <a:ext cx="6096000" cy="954107"/>
          </a:xfrm>
          <a:prstGeom prst="rect">
            <a:avLst/>
          </a:prstGeom>
        </p:spPr>
        <p:txBody>
          <a:bodyPr>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A. </a:t>
            </a:r>
            <a:r>
              <a:rPr lang="en-US" sz="2800" b="1" i="1" dirty="0">
                <a:solidFill>
                  <a:srgbClr val="FFFF00"/>
                </a:solidFill>
                <a:latin typeface="Times New Roman" panose="02020603050405020304" pitchFamily="18" charset="0"/>
                <a:cs typeface="Times New Roman" panose="02020603050405020304" pitchFamily="18" charset="0"/>
              </a:rPr>
              <a:t>Bếp lửa </a:t>
            </a:r>
            <a:r>
              <a:rPr lang="en-US" sz="2800" b="1" dirty="0">
                <a:solidFill>
                  <a:srgbClr val="FFFF00"/>
                </a:solidFill>
                <a:latin typeface="Times New Roman" panose="02020603050405020304" pitchFamily="18" charset="0"/>
                <a:cs typeface="Times New Roman" panose="02020603050405020304" pitchFamily="18" charset="0"/>
              </a:rPr>
              <a:t>(Bằng Việt)</a:t>
            </a:r>
          </a:p>
          <a:p>
            <a:pPr algn="ctr"/>
            <a:endParaRPr lang="en-US" sz="2800" b="1" dirty="0">
              <a:solidFill>
                <a:srgbClr val="FFFF00"/>
              </a:solidFill>
              <a:latin typeface="Times New Roman" panose="02020603050405020304" pitchFamily="18" charset="0"/>
              <a:cs typeface="Times New Roman" panose="02020603050405020304" pitchFamily="18" charset="0"/>
            </a:endParaRPr>
          </a:p>
        </p:txBody>
      </p:sp>
      <p:pic>
        <p:nvPicPr>
          <p:cNvPr id="13" name="Picture 12" descr="11.png"/>
          <p:cNvPicPr>
            <a:picLocks noChangeAspect="1"/>
          </p:cNvPicPr>
          <p:nvPr/>
        </p:nvPicPr>
        <p:blipFill>
          <a:blip r:embed="rId4"/>
          <a:stretch>
            <a:fillRect/>
          </a:stretch>
        </p:blipFill>
        <p:spPr>
          <a:xfrm>
            <a:off x="381000" y="2362200"/>
            <a:ext cx="3048000" cy="3657600"/>
          </a:xfrm>
          <a:prstGeom prst="rect">
            <a:avLst/>
          </a:prstGeom>
        </p:spPr>
      </p:pic>
    </p:spTree>
    <p:extLst>
      <p:ext uri="{BB962C8B-B14F-4D97-AF65-F5344CB8AC3E}">
        <p14:creationId xmlns:p14="http://schemas.microsoft.com/office/powerpoint/2010/main" val="423275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barn(inVertical)">
                                      <p:cBhvr>
                                        <p:cTn id="3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711624" y="565862"/>
            <a:ext cx="9073008"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400" b="1" dirty="0" smtClean="0">
                <a:solidFill>
                  <a:srgbClr val="FFFF00"/>
                </a:solidFill>
                <a:latin typeface="Arial Hebrew Scholar" charset="-79"/>
                <a:ea typeface="Arial Hebrew Scholar" charset="-79"/>
                <a:cs typeface="Arial Hebrew Scholar" charset="-79"/>
              </a:rPr>
              <a:t>B. </a:t>
            </a:r>
            <a:r>
              <a:rPr lang="en-US" altLang="x-none" sz="2400" b="1" i="1" dirty="0" smtClean="0">
                <a:solidFill>
                  <a:srgbClr val="FFFF00"/>
                </a:solidFill>
                <a:latin typeface="Arial Hebrew Scholar" charset="-79"/>
                <a:ea typeface="Arial Hebrew Scholar" charset="-79"/>
                <a:cs typeface="Arial Hebrew Scholar" charset="-79"/>
              </a:rPr>
              <a:t>Ánh trăng </a:t>
            </a:r>
            <a:r>
              <a:rPr lang="en-US" altLang="x-none" sz="2400" b="1" dirty="0" smtClean="0">
                <a:solidFill>
                  <a:srgbClr val="FFFF00"/>
                </a:solidFill>
                <a:latin typeface="Arial Hebrew Scholar" charset="-79"/>
                <a:ea typeface="Arial Hebrew Scholar" charset="-79"/>
                <a:cs typeface="Arial Hebrew Scholar" charset="-79"/>
              </a:rPr>
              <a:t>(Nguyễn Duy)</a:t>
            </a:r>
            <a:endParaRPr lang="en-US" altLang="x-none" sz="2400" b="1" dirty="0">
              <a:solidFill>
                <a:srgbClr val="FFFF00"/>
              </a:solidFill>
              <a:latin typeface="Arial Hebrew Scholar" charset="-79"/>
              <a:ea typeface="Arial Hebrew Scholar" charset="-79"/>
              <a:cs typeface="Arial Hebrew Scholar" charset="-79"/>
            </a:endParaRPr>
          </a:p>
        </p:txBody>
      </p:sp>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910552"/>
            <a:ext cx="2862690" cy="5221559"/>
          </a:xfrm>
          <a:prstGeom prst="rect">
            <a:avLst/>
          </a:prstGeom>
        </p:spPr>
      </p:pic>
      <p:sp>
        <p:nvSpPr>
          <p:cNvPr id="7" name="TextBox 6"/>
          <p:cNvSpPr txBox="1"/>
          <p:nvPr/>
        </p:nvSpPr>
        <p:spPr>
          <a:xfrm>
            <a:off x="609714" y="980728"/>
            <a:ext cx="2677974" cy="923330"/>
          </a:xfrm>
          <a:prstGeom prst="rect">
            <a:avLst/>
          </a:prstGeom>
          <a:noFill/>
        </p:spPr>
        <p:txBody>
          <a:bodyPr wrap="square" rtlCol="0">
            <a:spAutoFit/>
          </a:bodyPr>
          <a:lstStyle/>
          <a:p>
            <a:pPr>
              <a:spcBef>
                <a:spcPts val="600"/>
              </a:spcBef>
              <a:spcAft>
                <a:spcPts val="600"/>
              </a:spcAft>
            </a:pPr>
            <a:r>
              <a:rPr lang="en-US" sz="2200" b="1" dirty="0">
                <a:solidFill>
                  <a:srgbClr val="C00000"/>
                </a:solidFill>
                <a:latin typeface="Arial" panose="020B0604020202020204" pitchFamily="34" charset="0"/>
                <a:cs typeface="Arial" panose="020B0604020202020204" pitchFamily="34" charset="0"/>
              </a:rPr>
              <a:t>I. </a:t>
            </a:r>
            <a:r>
              <a:rPr lang="en-US" sz="2200" b="1" dirty="0" err="1">
                <a:solidFill>
                  <a:srgbClr val="C00000"/>
                </a:solidFill>
                <a:latin typeface="Arial" panose="020B0604020202020204" pitchFamily="34" charset="0"/>
                <a:cs typeface="Arial" panose="020B0604020202020204" pitchFamily="34" charset="0"/>
              </a:rPr>
              <a:t>Giới</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thiệu</a:t>
            </a:r>
            <a:endParaRPr lang="en-US" sz="2200" b="1" dirty="0">
              <a:solidFill>
                <a:srgbClr val="C00000"/>
              </a:solidFill>
              <a:latin typeface="Arial" panose="020B0604020202020204" pitchFamily="34" charset="0"/>
              <a:cs typeface="Arial" panose="020B0604020202020204" pitchFamily="34" charset="0"/>
            </a:endParaRPr>
          </a:p>
          <a:p>
            <a:pPr>
              <a:spcBef>
                <a:spcPts val="600"/>
              </a:spcBef>
              <a:spcAft>
                <a:spcPts val="600"/>
              </a:spcAft>
            </a:pPr>
            <a:r>
              <a:rPr lang="en-US" sz="2200" b="1" dirty="0">
                <a:solidFill>
                  <a:srgbClr val="C00000"/>
                </a:solidFill>
                <a:latin typeface="Arial" panose="020B0604020202020204" pitchFamily="34" charset="0"/>
                <a:ea typeface="Arial Hebrew Scholar" charset="-79"/>
                <a:cs typeface="Arial" panose="020B0604020202020204" pitchFamily="34" charset="0"/>
              </a:rPr>
              <a:t>1. </a:t>
            </a:r>
            <a:r>
              <a:rPr lang="en-US" sz="2200" b="1" dirty="0" err="1">
                <a:solidFill>
                  <a:srgbClr val="C00000"/>
                </a:solidFill>
                <a:latin typeface="Arial" panose="020B0604020202020204" pitchFamily="34" charset="0"/>
                <a:ea typeface="Arial Hebrew Scholar" charset="-79"/>
                <a:cs typeface="Arial" panose="020B0604020202020204" pitchFamily="34" charset="0"/>
              </a:rPr>
              <a:t>Tác</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giả</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8" name="Rectangle 7"/>
          <p:cNvSpPr/>
          <p:nvPr/>
        </p:nvSpPr>
        <p:spPr>
          <a:xfrm>
            <a:off x="3381356" y="2071678"/>
            <a:ext cx="8143932" cy="2708434"/>
          </a:xfrm>
          <a:prstGeom prst="rect">
            <a:avLst/>
          </a:prstGeom>
        </p:spPr>
        <p:txBody>
          <a:bodyPr wrap="square">
            <a:spAutoFit/>
          </a:bodyPr>
          <a:lstStyle/>
          <a:p>
            <a:pPr marL="285750" indent="-285750" algn="just">
              <a:spcBef>
                <a:spcPts val="600"/>
              </a:spcBef>
              <a:spcAft>
                <a:spcPts val="600"/>
              </a:spcAft>
            </a:pPr>
            <a:r>
              <a:rPr lang="en-US" sz="3200" b="1" dirty="0" smtClean="0">
                <a:latin typeface="Arial" pitchFamily="34" charset="0"/>
                <a:cs typeface="Arial" pitchFamily="34" charset="0"/>
              </a:rPr>
              <a:t>		- </a:t>
            </a:r>
            <a:r>
              <a:rPr lang="en-US" sz="3200" b="1" dirty="0" err="1" smtClean="0">
                <a:latin typeface="Arial" pitchFamily="34" charset="0"/>
                <a:cs typeface="Arial" pitchFamily="34" charset="0"/>
              </a:rPr>
              <a:t>Nguyễn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Duy</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là</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một</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gương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mặt</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tiêu</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biểu</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trong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lớp</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nhà</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thơ</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trẻ</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thời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chống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Mĩ</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và</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tiếp</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tục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bền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bỉ</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sáng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tác</a:t>
            </a:r>
            <a:r>
              <a:rPr lang="en-US" sz="3200" b="1" dirty="0" smtClean="0">
                <a:latin typeface="Arial" pitchFamily="34" charset="0"/>
                <a:cs typeface="Arial" pitchFamily="34" charset="0"/>
              </a:rPr>
              <a:t>.</a:t>
            </a:r>
          </a:p>
          <a:p>
            <a:pPr marL="285750" indent="-285750" algn="just">
              <a:spcBef>
                <a:spcPts val="600"/>
              </a:spcBef>
              <a:spcAft>
                <a:spcPts val="600"/>
              </a:spcAft>
            </a:pPr>
            <a:r>
              <a:rPr lang="en-US" sz="3200" b="1" dirty="0" smtClean="0">
                <a:latin typeface="Arial" pitchFamily="34" charset="0"/>
                <a:cs typeface="Arial" pitchFamily="34" charset="0"/>
              </a:rPr>
              <a:t>		- </a:t>
            </a:r>
            <a:r>
              <a:rPr lang="en-US" sz="3200" b="1" dirty="0" err="1" smtClean="0">
                <a:latin typeface="Arial" pitchFamily="34" charset="0"/>
                <a:cs typeface="Arial" pitchFamily="34" charset="0"/>
              </a:rPr>
              <a:t>Thơ</a:t>
            </a:r>
            <a:r>
              <a:rPr lang="en-US" sz="3200" b="1" dirty="0" smtClean="0">
                <a:latin typeface="Arial" pitchFamily="34" charset="0"/>
                <a:cs typeface="Arial" pitchFamily="34" charset="0"/>
              </a:rPr>
              <a:t> ông giản dị mà sâu sắc, đậm chất triết lí. </a:t>
            </a:r>
            <a:endParaRPr lang="en-US" sz="3200" dirty="0">
              <a:latin typeface="Arial" pitchFamily="34" charset="0"/>
              <a:cs typeface="Arial" pitchFamily="34" charset="0"/>
            </a:endParaRPr>
          </a:p>
        </p:txBody>
      </p:sp>
      <p:pic>
        <p:nvPicPr>
          <p:cNvPr id="5122" name="Picture 2" descr="Image result for nguyá»n du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5" y="1889635"/>
            <a:ext cx="2862689" cy="424247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12;p17"/>
          <p:cNvSpPr/>
          <p:nvPr/>
        </p:nvSpPr>
        <p:spPr>
          <a:xfrm>
            <a:off x="320879" y="5538019"/>
            <a:ext cx="3323700" cy="695100"/>
          </a:xfrm>
          <a:prstGeom prst="horizontalScroll">
            <a:avLst>
              <a:gd name="adj" fmla="val 12500"/>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spcBef>
                <a:spcPts val="0"/>
              </a:spcBef>
              <a:spcAft>
                <a:spcPts val="0"/>
              </a:spcAft>
            </a:pPr>
            <a:r>
              <a:rPr lang="en-US" sz="2400" b="1" dirty="0" smtClean="0">
                <a:solidFill>
                  <a:srgbClr val="FFFFFF"/>
                </a:solidFill>
                <a:latin typeface="Arial" pitchFamily="34" charset="0"/>
                <a:ea typeface="Oswald"/>
                <a:cs typeface="Arial" pitchFamily="34" charset="0"/>
                <a:sym typeface="Oswald"/>
              </a:rPr>
              <a:t>Nguyễn Duy </a:t>
            </a:r>
          </a:p>
        </p:txBody>
      </p:sp>
    </p:spTree>
    <p:extLst>
      <p:ext uri="{BB962C8B-B14F-4D97-AF65-F5344CB8AC3E}">
        <p14:creationId xmlns:p14="http://schemas.microsoft.com/office/powerpoint/2010/main" val="359842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arn(inVertical)">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barn(inVertical)">
                                      <p:cBhvr>
                                        <p:cTn id="2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900834"/>
            <a:ext cx="3067105" cy="5295400"/>
          </a:xfrm>
          <a:prstGeom prst="rect">
            <a:avLst/>
          </a:prstGeom>
        </p:spPr>
      </p:pic>
      <p:sp>
        <p:nvSpPr>
          <p:cNvPr id="7" name="TextBox 6"/>
          <p:cNvSpPr txBox="1"/>
          <p:nvPr/>
        </p:nvSpPr>
        <p:spPr>
          <a:xfrm>
            <a:off x="644222" y="1044850"/>
            <a:ext cx="2677974" cy="1415772"/>
          </a:xfrm>
          <a:prstGeom prst="rect">
            <a:avLst/>
          </a:prstGeom>
          <a:noFill/>
        </p:spPr>
        <p:txBody>
          <a:bodyPr wrap="square" rtlCol="0">
            <a:spAutoFit/>
          </a:bodyPr>
          <a:lstStyle/>
          <a:p>
            <a:pPr>
              <a:spcBef>
                <a:spcPts val="600"/>
              </a:spcBef>
              <a:spcAft>
                <a:spcPts val="600"/>
              </a:spcAft>
            </a:pPr>
            <a:r>
              <a:rPr lang="en-US" sz="2200" b="1" dirty="0">
                <a:solidFill>
                  <a:schemeClr val="bg1"/>
                </a:solidFill>
                <a:latin typeface="Arial" panose="020B0604020202020204" pitchFamily="34" charset="0"/>
                <a:cs typeface="Arial" panose="020B0604020202020204" pitchFamily="34" charset="0"/>
              </a:rPr>
              <a:t>I. </a:t>
            </a:r>
            <a:r>
              <a:rPr lang="en-US" sz="2200" b="1" dirty="0" err="1">
                <a:solidFill>
                  <a:schemeClr val="bg1"/>
                </a:solidFill>
                <a:latin typeface="Arial" panose="020B0604020202020204" pitchFamily="34" charset="0"/>
                <a:cs typeface="Arial" panose="020B0604020202020204" pitchFamily="34" charset="0"/>
              </a:rPr>
              <a:t>Giới</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thiệu</a:t>
            </a:r>
            <a:endParaRPr lang="en-US" sz="2200" b="1" dirty="0">
              <a:solidFill>
                <a:schemeClr val="bg1"/>
              </a:solidFill>
              <a:latin typeface="Arial" panose="020B0604020202020204" pitchFamily="34" charset="0"/>
              <a:cs typeface="Arial" panose="020B0604020202020204" pitchFamily="34" charset="0"/>
            </a:endParaRPr>
          </a:p>
          <a:p>
            <a:pPr>
              <a:spcBef>
                <a:spcPts val="600"/>
              </a:spcBef>
              <a:spcAft>
                <a:spcPts val="600"/>
              </a:spcAft>
            </a:pPr>
            <a:r>
              <a:rPr lang="en-US" sz="2200" b="1" dirty="0">
                <a:solidFill>
                  <a:schemeClr val="bg1"/>
                </a:solidFill>
                <a:latin typeface="Arial" panose="020B0604020202020204" pitchFamily="34" charset="0"/>
                <a:ea typeface="Arial Hebrew Scholar" charset="-79"/>
                <a:cs typeface="Arial" panose="020B0604020202020204" pitchFamily="34" charset="0"/>
              </a:rPr>
              <a:t>1. </a:t>
            </a:r>
            <a:r>
              <a:rPr lang="en-US" sz="2200" b="1" dirty="0" err="1">
                <a:solidFill>
                  <a:schemeClr val="bg1"/>
                </a:solidFill>
                <a:latin typeface="Arial" panose="020B0604020202020204" pitchFamily="34" charset="0"/>
                <a:ea typeface="Arial Hebrew Scholar" charset="-79"/>
                <a:cs typeface="Arial" panose="020B0604020202020204" pitchFamily="34" charset="0"/>
              </a:rPr>
              <a:t>Tác</a:t>
            </a:r>
            <a:r>
              <a:rPr lang="en-US" sz="2200" b="1" dirty="0">
                <a:solidFill>
                  <a:schemeClr val="bg1"/>
                </a:solidFill>
                <a:latin typeface="Arial" panose="020B0604020202020204" pitchFamily="34" charset="0"/>
                <a:ea typeface="Arial Hebrew Scholar" charset="-79"/>
                <a:cs typeface="Arial" panose="020B0604020202020204" pitchFamily="34" charset="0"/>
              </a:rPr>
              <a:t> </a:t>
            </a:r>
            <a:r>
              <a:rPr lang="en-US" sz="2200" b="1" dirty="0" err="1">
                <a:solidFill>
                  <a:schemeClr val="bg1"/>
                </a:solidFill>
                <a:latin typeface="Arial" panose="020B0604020202020204" pitchFamily="34" charset="0"/>
                <a:ea typeface="Arial Hebrew Scholar" charset="-79"/>
                <a:cs typeface="Arial" panose="020B0604020202020204" pitchFamily="34" charset="0"/>
              </a:rPr>
              <a:t>giả</a:t>
            </a:r>
            <a:endParaRPr lang="en-US" sz="2200" b="1" dirty="0">
              <a:solidFill>
                <a:schemeClr val="bg1"/>
              </a:solidFill>
              <a:latin typeface="Arial" panose="020B0604020202020204" pitchFamily="34" charset="0"/>
              <a:ea typeface="Arial Hebrew Scholar" charset="-79"/>
              <a:cs typeface="Arial" panose="020B0604020202020204" pitchFamily="34" charset="0"/>
            </a:endParaRPr>
          </a:p>
          <a:p>
            <a:pPr>
              <a:spcBef>
                <a:spcPts val="600"/>
              </a:spcBef>
              <a:spcAft>
                <a:spcPts val="600"/>
              </a:spcAft>
            </a:pPr>
            <a:r>
              <a:rPr lang="en-US" sz="2200" b="1" dirty="0" smtClean="0">
                <a:solidFill>
                  <a:srgbClr val="C00000"/>
                </a:solidFill>
                <a:latin typeface="Arial" panose="020B0604020202020204" pitchFamily="34" charset="0"/>
                <a:ea typeface="Arial Hebrew Scholar" charset="-79"/>
                <a:cs typeface="Arial" panose="020B0604020202020204" pitchFamily="34" charset="0"/>
              </a:rPr>
              <a:t>2.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Tác</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phẩm</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2" name="Rectangle 1"/>
          <p:cNvSpPr/>
          <p:nvPr/>
        </p:nvSpPr>
        <p:spPr>
          <a:xfrm>
            <a:off x="3881422" y="1142984"/>
            <a:ext cx="7643866" cy="6186309"/>
          </a:xfrm>
          <a:prstGeom prst="rect">
            <a:avLst/>
          </a:prstGeom>
        </p:spPr>
        <p:txBody>
          <a:bodyPr wrap="square">
            <a:spAutoFit/>
          </a:bodyPr>
          <a:lstStyle/>
          <a:p>
            <a:pPr algn="just">
              <a:spcBef>
                <a:spcPts val="600"/>
              </a:spcBef>
              <a:spcAft>
                <a:spcPts val="600"/>
              </a:spcAft>
            </a:pPr>
            <a:r>
              <a:rPr lang="en-US" sz="2800" b="1" dirty="0" smtClean="0">
                <a:solidFill>
                  <a:srgbClr val="FFFF00"/>
                </a:solidFill>
              </a:rPr>
              <a:t>a) </a:t>
            </a:r>
            <a:r>
              <a:rPr lang="en-US" sz="2800" b="1" dirty="0" err="1" smtClean="0">
                <a:solidFill>
                  <a:srgbClr val="FFFF00"/>
                </a:solidFill>
              </a:rPr>
              <a:t>Hoàn</a:t>
            </a:r>
            <a:r>
              <a:rPr lang="en-US" sz="2800" b="1" dirty="0" smtClean="0">
                <a:solidFill>
                  <a:srgbClr val="FFFF00"/>
                </a:solidFill>
              </a:rPr>
              <a:t> cảnh sáng tác: </a:t>
            </a:r>
            <a:r>
              <a:rPr lang="en-US" sz="2800" b="1" dirty="0" smtClean="0"/>
              <a:t>Bài </a:t>
            </a:r>
            <a:r>
              <a:rPr lang="en-US" sz="2800" b="1" dirty="0"/>
              <a:t>thơ được viết năm </a:t>
            </a:r>
            <a:r>
              <a:rPr lang="en-US" sz="2800" b="1" dirty="0" smtClean="0"/>
              <a:t>1978, </a:t>
            </a:r>
            <a:r>
              <a:rPr lang="en-US" sz="2800" b="1" dirty="0" err="1" smtClean="0"/>
              <a:t>tại</a:t>
            </a:r>
            <a:r>
              <a:rPr lang="en-US" sz="2800" b="1" dirty="0" smtClean="0"/>
              <a:t> </a:t>
            </a:r>
            <a:r>
              <a:rPr lang="en-US" sz="2800" b="1" dirty="0" err="1" smtClean="0"/>
              <a:t>thành</a:t>
            </a:r>
            <a:r>
              <a:rPr lang="en-US" sz="2800" b="1" dirty="0" smtClean="0"/>
              <a:t> </a:t>
            </a:r>
            <a:r>
              <a:rPr lang="en-US" sz="2800" b="1" dirty="0" err="1" smtClean="0"/>
              <a:t>phố</a:t>
            </a:r>
            <a:r>
              <a:rPr lang="en-US" sz="2800" b="1" dirty="0" smtClean="0"/>
              <a:t> </a:t>
            </a:r>
            <a:r>
              <a:rPr lang="en-US" sz="2800" b="1" dirty="0" err="1" smtClean="0"/>
              <a:t>Hồ</a:t>
            </a:r>
            <a:r>
              <a:rPr lang="en-US" sz="2800" b="1" dirty="0" smtClean="0"/>
              <a:t> </a:t>
            </a:r>
            <a:r>
              <a:rPr lang="en-US" sz="2800" b="1" dirty="0" err="1" smtClean="0"/>
              <a:t>Chí</a:t>
            </a:r>
            <a:r>
              <a:rPr lang="en-US" sz="2800" b="1" dirty="0" smtClean="0"/>
              <a:t> Minh.</a:t>
            </a:r>
            <a:endParaRPr lang="en-US" sz="2800" b="1" dirty="0"/>
          </a:p>
          <a:p>
            <a:pPr algn="just">
              <a:spcBef>
                <a:spcPts val="600"/>
              </a:spcBef>
              <a:spcAft>
                <a:spcPts val="600"/>
              </a:spcAft>
            </a:pPr>
            <a:r>
              <a:rPr lang="en-US" sz="2800" b="1" dirty="0" smtClean="0">
                <a:solidFill>
                  <a:srgbClr val="FFFF00"/>
                </a:solidFill>
              </a:rPr>
              <a:t>b) </a:t>
            </a:r>
            <a:r>
              <a:rPr lang="en-US" sz="2800" b="1" dirty="0" err="1" smtClean="0">
                <a:solidFill>
                  <a:srgbClr val="FFFF00"/>
                </a:solidFill>
              </a:rPr>
              <a:t>Xuất</a:t>
            </a:r>
            <a:r>
              <a:rPr lang="en-US" sz="2800" b="1" dirty="0" smtClean="0">
                <a:solidFill>
                  <a:srgbClr val="FFFF00"/>
                </a:solidFill>
              </a:rPr>
              <a:t> xứ: </a:t>
            </a:r>
            <a:r>
              <a:rPr lang="en-US" sz="2800" b="1" dirty="0" smtClean="0"/>
              <a:t>Bài thơ được in </a:t>
            </a:r>
            <a:r>
              <a:rPr lang="en-US" sz="2800" b="1" dirty="0"/>
              <a:t>trong tập</a:t>
            </a:r>
            <a:r>
              <a:rPr lang="en-US" sz="2800" b="1" i="1" dirty="0"/>
              <a:t> </a:t>
            </a:r>
            <a:r>
              <a:rPr lang="en-US" sz="2800" b="1" dirty="0" smtClean="0"/>
              <a:t>thơ </a:t>
            </a:r>
            <a:r>
              <a:rPr lang="en-US" sz="2800" b="1" i="1" dirty="0" smtClean="0"/>
              <a:t>Ánh trăng  </a:t>
            </a:r>
            <a:r>
              <a:rPr lang="en-US" sz="2800" b="1" dirty="0"/>
              <a:t>(</a:t>
            </a:r>
            <a:r>
              <a:rPr lang="en-US" sz="2800" b="1" dirty="0" smtClean="0"/>
              <a:t>1984).</a:t>
            </a:r>
          </a:p>
          <a:p>
            <a:pPr algn="just">
              <a:spcBef>
                <a:spcPts val="600"/>
              </a:spcBef>
              <a:spcAft>
                <a:spcPts val="600"/>
              </a:spcAft>
            </a:pPr>
            <a:r>
              <a:rPr lang="en-US" sz="2800" b="1" dirty="0" smtClean="0">
                <a:solidFill>
                  <a:srgbClr val="FFFF00"/>
                </a:solidFill>
              </a:rPr>
              <a:t>c) </a:t>
            </a:r>
            <a:r>
              <a:rPr lang="en-US" sz="2800" b="1" dirty="0" err="1" smtClean="0">
                <a:solidFill>
                  <a:srgbClr val="FFFF00"/>
                </a:solidFill>
              </a:rPr>
              <a:t>Bố</a:t>
            </a:r>
            <a:r>
              <a:rPr lang="en-US" sz="2800" b="1" dirty="0" smtClean="0">
                <a:solidFill>
                  <a:srgbClr val="FFFF00"/>
                </a:solidFill>
              </a:rPr>
              <a:t> </a:t>
            </a:r>
            <a:r>
              <a:rPr lang="en-US" sz="2800" b="1" dirty="0" err="1" smtClean="0">
                <a:solidFill>
                  <a:srgbClr val="FFFF00"/>
                </a:solidFill>
                <a:latin typeface="Arial" panose="020B0604020202020204" pitchFamily="34" charset="0"/>
                <a:cs typeface="Arial" panose="020B0604020202020204" pitchFamily="34" charset="0"/>
              </a:rPr>
              <a:t>cục</a:t>
            </a:r>
            <a:endParaRPr lang="en-US" sz="2800" b="1" dirty="0">
              <a:solidFill>
                <a:srgbClr val="FFFF00"/>
              </a:solidFill>
              <a:latin typeface="Arial" panose="020B0604020202020204" pitchFamily="34" charset="0"/>
              <a:cs typeface="Arial" panose="020B0604020202020204" pitchFamily="34" charset="0"/>
            </a:endParaRPr>
          </a:p>
          <a:p>
            <a:pPr algn="just">
              <a:spcBef>
                <a:spcPts val="600"/>
              </a:spcBef>
              <a:spcAft>
                <a:spcPts val="600"/>
              </a:spcAft>
            </a:pPr>
            <a:r>
              <a:rPr lang="en-US" sz="2800" b="1" dirty="0" smtClean="0">
                <a:latin typeface="Arial" panose="020B0604020202020204" pitchFamily="34" charset="0"/>
                <a:cs typeface="Arial" panose="020B0604020202020204" pitchFamily="34" charset="0"/>
              </a:rPr>
              <a:t>- Khổ 1, 2: </a:t>
            </a:r>
            <a:r>
              <a:rPr lang="en-US" sz="2800" b="1" dirty="0">
                <a:latin typeface="Arial" panose="020B0604020202020204" pitchFamily="34" charset="0"/>
                <a:cs typeface="Arial" panose="020B0604020202020204" pitchFamily="34" charset="0"/>
              </a:rPr>
              <a:t>Cảm nghĩ về vầng trăng </a:t>
            </a:r>
            <a:r>
              <a:rPr lang="en-US" sz="2800" b="1" dirty="0" smtClean="0">
                <a:latin typeface="Arial" panose="020B0604020202020204" pitchFamily="34" charset="0"/>
                <a:cs typeface="Arial" panose="020B0604020202020204" pitchFamily="34" charset="0"/>
              </a:rPr>
              <a:t>trong quá khứ</a:t>
            </a:r>
            <a:endParaRPr lang="en-US" sz="2800" b="1" dirty="0">
              <a:latin typeface="Arial" panose="020B0604020202020204" pitchFamily="34" charset="0"/>
              <a:cs typeface="Arial" panose="020B0604020202020204" pitchFamily="34" charset="0"/>
            </a:endParaRPr>
          </a:p>
          <a:p>
            <a:pPr algn="just">
              <a:spcBef>
                <a:spcPts val="600"/>
              </a:spcBef>
              <a:spcAft>
                <a:spcPts val="600"/>
              </a:spcAft>
            </a:pPr>
            <a:r>
              <a:rPr lang="en-US" sz="2800" b="1" dirty="0" smtClean="0">
                <a:latin typeface="Arial" panose="020B0604020202020204" pitchFamily="34" charset="0"/>
                <a:cs typeface="Arial" panose="020B0604020202020204" pitchFamily="34" charset="0"/>
              </a:rPr>
              <a:t>- Khổ 3, 4: </a:t>
            </a:r>
            <a:r>
              <a:rPr lang="en-US" sz="2800" b="1" dirty="0">
                <a:latin typeface="Arial" panose="020B0604020202020204" pitchFamily="34" charset="0"/>
                <a:cs typeface="Arial" panose="020B0604020202020204" pitchFamily="34" charset="0"/>
              </a:rPr>
              <a:t>Cảm nghĩ về vầng trăng </a:t>
            </a:r>
            <a:r>
              <a:rPr lang="en-US" sz="2800" b="1" dirty="0" smtClean="0">
                <a:latin typeface="Arial" panose="020B0604020202020204" pitchFamily="34" charset="0"/>
                <a:cs typeface="Arial" panose="020B0604020202020204" pitchFamily="34" charset="0"/>
              </a:rPr>
              <a:t>trong hiện tại</a:t>
            </a:r>
            <a:endParaRPr lang="en-US" sz="2800" b="1" dirty="0">
              <a:latin typeface="Arial" panose="020B0604020202020204" pitchFamily="34" charset="0"/>
              <a:cs typeface="Arial" panose="020B0604020202020204" pitchFamily="34" charset="0"/>
            </a:endParaRPr>
          </a:p>
          <a:p>
            <a:pPr algn="just">
              <a:spcBef>
                <a:spcPts val="600"/>
              </a:spcBef>
              <a:spcAft>
                <a:spcPts val="600"/>
              </a:spcAft>
            </a:pPr>
            <a:r>
              <a:rPr lang="en-US" sz="2800" b="1" dirty="0" smtClean="0">
                <a:latin typeface="Arial" panose="020B0604020202020204" pitchFamily="34" charset="0"/>
                <a:cs typeface="Arial" panose="020B0604020202020204" pitchFamily="34" charset="0"/>
              </a:rPr>
              <a:t>- Khổ 5, 6: </a:t>
            </a:r>
            <a:r>
              <a:rPr lang="en-US" sz="2800" b="1" dirty="0">
                <a:latin typeface="Arial" panose="020B0604020202020204" pitchFamily="34" charset="0"/>
                <a:cs typeface="Arial" panose="020B0604020202020204" pitchFamily="34" charset="0"/>
              </a:rPr>
              <a:t>Cảm xúc và suy tư của tác </a:t>
            </a:r>
            <a:r>
              <a:rPr lang="en-US" sz="2800" b="1" dirty="0" smtClean="0">
                <a:latin typeface="Arial" panose="020B0604020202020204" pitchFamily="34" charset="0"/>
                <a:cs typeface="Arial" panose="020B0604020202020204" pitchFamily="34" charset="0"/>
              </a:rPr>
              <a:t>giả</a:t>
            </a:r>
            <a:endParaRPr lang="en-US" sz="2800" b="1" dirty="0">
              <a:latin typeface="Arial" panose="020B0604020202020204" pitchFamily="34" charset="0"/>
              <a:cs typeface="Arial" panose="020B0604020202020204" pitchFamily="34" charset="0"/>
            </a:endParaRPr>
          </a:p>
          <a:p>
            <a:pPr algn="just">
              <a:spcBef>
                <a:spcPts val="600"/>
              </a:spcBef>
              <a:spcAft>
                <a:spcPts val="600"/>
              </a:spcAft>
            </a:pPr>
            <a:r>
              <a:rPr lang="en-US" dirty="0"/>
              <a:t> </a:t>
            </a:r>
          </a:p>
          <a:p>
            <a:pPr algn="just">
              <a:spcBef>
                <a:spcPts val="600"/>
              </a:spcBef>
              <a:spcAft>
                <a:spcPts val="600"/>
              </a:spcAft>
            </a:pPr>
            <a:endParaRPr lang="en-US" sz="2800" b="1" dirty="0"/>
          </a:p>
        </p:txBody>
      </p:sp>
      <p:sp>
        <p:nvSpPr>
          <p:cNvPr id="3" name="Rectangle 2"/>
          <p:cNvSpPr/>
          <p:nvPr/>
        </p:nvSpPr>
        <p:spPr>
          <a:xfrm>
            <a:off x="4655840" y="381455"/>
            <a:ext cx="4368504" cy="523220"/>
          </a:xfrm>
          <a:prstGeom prst="rect">
            <a:avLst/>
          </a:prstGeom>
        </p:spPr>
        <p:txBody>
          <a:bodyPr wrap="none">
            <a:spAutoFit/>
          </a:bodyPr>
          <a:lstStyle/>
          <a:p>
            <a:pPr algn="ctr"/>
            <a:r>
              <a:rPr lang="en-US" altLang="x-none" sz="2800" b="1" dirty="0">
                <a:solidFill>
                  <a:srgbClr val="FFFF00"/>
                </a:solidFill>
                <a:latin typeface="Times New Roman" panose="02020603050405020304" pitchFamily="18" charset="0"/>
                <a:ea typeface="Arial Hebrew Scholar" charset="-79"/>
                <a:cs typeface="Times New Roman" panose="02020603050405020304" pitchFamily="18" charset="0"/>
              </a:rPr>
              <a:t>B. </a:t>
            </a:r>
            <a:r>
              <a:rPr lang="en-US" altLang="x-none" sz="2800" b="1" i="1" dirty="0">
                <a:solidFill>
                  <a:srgbClr val="FFFF00"/>
                </a:solidFill>
                <a:latin typeface="Times New Roman" panose="02020603050405020304" pitchFamily="18" charset="0"/>
                <a:ea typeface="Arial Hebrew Scholar" charset="-79"/>
                <a:cs typeface="Times New Roman" panose="02020603050405020304" pitchFamily="18" charset="0"/>
              </a:rPr>
              <a:t>Ánh trăng </a:t>
            </a:r>
            <a:r>
              <a:rPr lang="en-US" altLang="x-none" sz="2800" b="1" dirty="0">
                <a:solidFill>
                  <a:srgbClr val="FFFF00"/>
                </a:solidFill>
                <a:latin typeface="Times New Roman" panose="02020603050405020304" pitchFamily="18" charset="0"/>
                <a:ea typeface="Arial Hebrew Scholar" charset="-79"/>
                <a:cs typeface="Times New Roman" panose="02020603050405020304" pitchFamily="18" charset="0"/>
              </a:rPr>
              <a:t>(Nguyễn Duy)</a:t>
            </a:r>
          </a:p>
        </p:txBody>
      </p:sp>
      <p:pic>
        <p:nvPicPr>
          <p:cNvPr id="6146" name="Picture 2" descr="Image result for áº£nh bÃ¬a táº­p thÆ¡ Ã¡nh trÄ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2073">
            <a:off x="654303" y="2656119"/>
            <a:ext cx="2836165" cy="372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37" y="941912"/>
            <a:ext cx="3185983" cy="5295400"/>
          </a:xfrm>
          <a:prstGeom prst="rect">
            <a:avLst/>
          </a:prstGeom>
        </p:spPr>
      </p:pic>
      <p:sp>
        <p:nvSpPr>
          <p:cNvPr id="5" name="TextBox 4"/>
          <p:cNvSpPr txBox="1"/>
          <p:nvPr/>
        </p:nvSpPr>
        <p:spPr>
          <a:xfrm>
            <a:off x="389737" y="989535"/>
            <a:ext cx="3235275" cy="2616101"/>
          </a:xfrm>
          <a:prstGeom prst="rect">
            <a:avLst/>
          </a:prstGeom>
          <a:noFill/>
        </p:spPr>
        <p:txBody>
          <a:bodyPr wrap="square" rtlCol="0">
            <a:spAutoFit/>
          </a:bodyPr>
          <a:lstStyle/>
          <a:p>
            <a:pPr algn="just"/>
            <a:r>
              <a:rPr lang="en-US" sz="2200" b="1" dirty="0" smtClean="0">
                <a:solidFill>
                  <a:schemeClr val="bg1"/>
                </a:solidFill>
                <a:latin typeface="Arial" panose="020B0604020202020204" pitchFamily="34" charset="0"/>
                <a:cs typeface="Arial" panose="020B0604020202020204" pitchFamily="34" charset="0"/>
              </a:rPr>
              <a:t>I. </a:t>
            </a: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r>
              <a:rPr lang="en-US" sz="2200" b="1" dirty="0" smtClean="0">
                <a:solidFill>
                  <a:srgbClr val="C00000"/>
                </a:solidFill>
                <a:latin typeface="Arial" panose="020B0604020202020204" pitchFamily="34" charset="0"/>
                <a:cs typeface="Arial" panose="020B0604020202020204" pitchFamily="34" charset="0"/>
              </a:rPr>
              <a:t>II. </a:t>
            </a:r>
            <a:r>
              <a:rPr lang="en-US" sz="2200" b="1" dirty="0" err="1">
                <a:solidFill>
                  <a:srgbClr val="C00000"/>
                </a:solidFill>
                <a:latin typeface="Arial" panose="020B0604020202020204" pitchFamily="34" charset="0"/>
                <a:cs typeface="Arial" panose="020B0604020202020204" pitchFamily="34" charset="0"/>
              </a:rPr>
              <a:t>Đọc</a:t>
            </a:r>
            <a:r>
              <a:rPr lang="en-US" sz="2200" b="1" dirty="0">
                <a:solidFill>
                  <a:srgbClr val="C00000"/>
                </a:solidFill>
                <a:latin typeface="Arial" panose="020B0604020202020204" pitchFamily="34" charset="0"/>
                <a:cs typeface="Arial" panose="020B0604020202020204" pitchFamily="34" charset="0"/>
              </a:rPr>
              <a:t> – </a:t>
            </a:r>
            <a:r>
              <a:rPr lang="en-US" sz="2200" b="1" dirty="0" err="1">
                <a:solidFill>
                  <a:srgbClr val="C00000"/>
                </a:solidFill>
                <a:latin typeface="Arial" panose="020B0604020202020204" pitchFamily="34" charset="0"/>
                <a:cs typeface="Arial" panose="020B0604020202020204" pitchFamily="34" charset="0"/>
              </a:rPr>
              <a:t>hiểu</a:t>
            </a:r>
            <a:endParaRPr lang="en-US" sz="2200" b="1" dirty="0">
              <a:solidFill>
                <a:srgbClr val="C00000"/>
              </a:solidFill>
              <a:latin typeface="Arial" panose="020B0604020202020204" pitchFamily="34" charset="0"/>
              <a:cs typeface="Arial" panose="020B0604020202020204" pitchFamily="34" charset="0"/>
            </a:endParaRPr>
          </a:p>
          <a:p>
            <a:pPr algn="just"/>
            <a:r>
              <a:rPr lang="en-US" sz="2400" b="1" dirty="0" smtClean="0">
                <a:solidFill>
                  <a:srgbClr val="C00000"/>
                </a:solidFill>
              </a:rPr>
              <a:t>1. Cảm </a:t>
            </a:r>
            <a:r>
              <a:rPr lang="en-US" sz="2400" b="1" dirty="0">
                <a:solidFill>
                  <a:srgbClr val="C00000"/>
                </a:solidFill>
              </a:rPr>
              <a:t>nghĩ về </a:t>
            </a:r>
            <a:r>
              <a:rPr lang="en-US" sz="2400" b="1" dirty="0" err="1">
                <a:solidFill>
                  <a:srgbClr val="C00000"/>
                </a:solidFill>
              </a:rPr>
              <a:t>vầng</a:t>
            </a:r>
            <a:r>
              <a:rPr lang="en-US" sz="2400" b="1" dirty="0">
                <a:solidFill>
                  <a:srgbClr val="C00000"/>
                </a:solidFill>
              </a:rPr>
              <a:t> </a:t>
            </a:r>
            <a:r>
              <a:rPr lang="en-US" sz="2400" b="1" dirty="0" err="1" smtClean="0">
                <a:solidFill>
                  <a:srgbClr val="C00000"/>
                </a:solidFill>
              </a:rPr>
              <a:t>trăng</a:t>
            </a:r>
            <a:r>
              <a:rPr lang="en-US" sz="2400" b="1" dirty="0" smtClean="0">
                <a:solidFill>
                  <a:srgbClr val="C00000"/>
                </a:solidFill>
              </a:rPr>
              <a:t> </a:t>
            </a:r>
            <a:r>
              <a:rPr lang="en-US" sz="2400" b="1" dirty="0" err="1" smtClean="0">
                <a:solidFill>
                  <a:srgbClr val="C00000"/>
                </a:solidFill>
              </a:rPr>
              <a:t>trong</a:t>
            </a:r>
            <a:r>
              <a:rPr lang="en-US" sz="2400" b="1" dirty="0" smtClean="0">
                <a:solidFill>
                  <a:srgbClr val="C00000"/>
                </a:solidFill>
              </a:rPr>
              <a:t> </a:t>
            </a:r>
            <a:r>
              <a:rPr lang="en-US" sz="2400" b="1" dirty="0">
                <a:solidFill>
                  <a:srgbClr val="C00000"/>
                </a:solidFill>
              </a:rPr>
              <a:t>quá khứ </a:t>
            </a:r>
            <a:endParaRPr lang="en-US" sz="2400" b="1" dirty="0" smtClean="0">
              <a:solidFill>
                <a:srgbClr val="C00000"/>
              </a:solidFill>
            </a:endParaRPr>
          </a:p>
          <a:p>
            <a:pPr algn="just"/>
            <a:r>
              <a:rPr lang="en-US" sz="2400" b="1" dirty="0">
                <a:solidFill>
                  <a:srgbClr val="C00000"/>
                </a:solidFill>
              </a:rPr>
              <a:t>2. Cảm nghĩ về </a:t>
            </a:r>
            <a:r>
              <a:rPr lang="en-US" sz="2400" b="1" dirty="0" err="1">
                <a:solidFill>
                  <a:srgbClr val="C00000"/>
                </a:solidFill>
              </a:rPr>
              <a:t>vầng</a:t>
            </a:r>
            <a:r>
              <a:rPr lang="en-US" sz="2400" b="1" dirty="0">
                <a:solidFill>
                  <a:srgbClr val="C00000"/>
                </a:solidFill>
              </a:rPr>
              <a:t> </a:t>
            </a:r>
            <a:r>
              <a:rPr lang="en-US" sz="2400" b="1" dirty="0" err="1" smtClean="0">
                <a:solidFill>
                  <a:srgbClr val="C00000"/>
                </a:solidFill>
              </a:rPr>
              <a:t>trăng</a:t>
            </a:r>
            <a:r>
              <a:rPr lang="en-US" sz="2400" b="1" dirty="0" smtClean="0">
                <a:solidFill>
                  <a:srgbClr val="C00000"/>
                </a:solidFill>
              </a:rPr>
              <a:t> </a:t>
            </a:r>
            <a:r>
              <a:rPr lang="en-US" sz="2400" b="1" dirty="0" err="1" smtClean="0">
                <a:solidFill>
                  <a:srgbClr val="C00000"/>
                </a:solidFill>
              </a:rPr>
              <a:t>trong</a:t>
            </a:r>
            <a:r>
              <a:rPr lang="en-US" sz="2400" b="1" dirty="0" smtClean="0">
                <a:solidFill>
                  <a:srgbClr val="C00000"/>
                </a:solidFill>
              </a:rPr>
              <a:t> </a:t>
            </a:r>
            <a:r>
              <a:rPr lang="en-US" sz="2400" b="1" dirty="0">
                <a:solidFill>
                  <a:srgbClr val="C00000"/>
                </a:solidFill>
              </a:rPr>
              <a:t>hiện tại </a:t>
            </a:r>
            <a:endParaRPr lang="en-US" sz="2400" b="1" dirty="0" smtClean="0">
              <a:solidFill>
                <a:srgbClr val="C00000"/>
              </a:solidFill>
            </a:endParaRPr>
          </a:p>
          <a:p>
            <a:pPr marL="457200" indent="-457200" algn="just">
              <a:buAutoNum type="arabicPeriod"/>
            </a:pPr>
            <a:endParaRPr lang="en-US" sz="24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15" name="Rectangle 2"/>
          <p:cNvSpPr txBox="1">
            <a:spLocks noChangeArrowheads="1"/>
          </p:cNvSpPr>
          <p:nvPr/>
        </p:nvSpPr>
        <p:spPr>
          <a:xfrm>
            <a:off x="1901905" y="421357"/>
            <a:ext cx="9073008"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endParaRPr lang="en-US" altLang="x-none" sz="2400" b="1" dirty="0">
              <a:solidFill>
                <a:srgbClr val="FFFF00"/>
              </a:solidFill>
              <a:latin typeface="Arial Hebrew Scholar" charset="-79"/>
              <a:ea typeface="Arial Hebrew Scholar" charset="-79"/>
              <a:cs typeface="Arial Hebrew Scholar" charset="-79"/>
            </a:endParaRPr>
          </a:p>
        </p:txBody>
      </p:sp>
      <p:sp>
        <p:nvSpPr>
          <p:cNvPr id="2" name="Rectangle 1"/>
          <p:cNvSpPr/>
          <p:nvPr/>
        </p:nvSpPr>
        <p:spPr>
          <a:xfrm>
            <a:off x="4655840" y="177488"/>
            <a:ext cx="4368504" cy="523220"/>
          </a:xfrm>
          <a:prstGeom prst="rect">
            <a:avLst/>
          </a:prstGeom>
        </p:spPr>
        <p:txBody>
          <a:bodyPr wrap="none">
            <a:spAutoFit/>
          </a:bodyPr>
          <a:lstStyle/>
          <a:p>
            <a:pPr algn="ctr"/>
            <a:r>
              <a:rPr lang="en-US" altLang="x-none" sz="2800" b="1" dirty="0">
                <a:solidFill>
                  <a:srgbClr val="FFFF00"/>
                </a:solidFill>
                <a:latin typeface="Times New Roman" panose="02020603050405020304" pitchFamily="18" charset="0"/>
                <a:ea typeface="Arial Hebrew Scholar" charset="-79"/>
                <a:cs typeface="Times New Roman" panose="02020603050405020304" pitchFamily="18" charset="0"/>
              </a:rPr>
              <a:t>B. </a:t>
            </a:r>
            <a:r>
              <a:rPr lang="en-US" altLang="x-none" sz="2800" b="1" i="1" dirty="0">
                <a:solidFill>
                  <a:srgbClr val="FFFF00"/>
                </a:solidFill>
                <a:latin typeface="Times New Roman" panose="02020603050405020304" pitchFamily="18" charset="0"/>
                <a:ea typeface="Arial Hebrew Scholar" charset="-79"/>
                <a:cs typeface="Times New Roman" panose="02020603050405020304" pitchFamily="18" charset="0"/>
              </a:rPr>
              <a:t>Ánh trăng </a:t>
            </a:r>
            <a:r>
              <a:rPr lang="en-US" altLang="x-none" sz="2800" b="1" dirty="0">
                <a:solidFill>
                  <a:srgbClr val="FFFF00"/>
                </a:solidFill>
                <a:latin typeface="Times New Roman" panose="02020603050405020304" pitchFamily="18" charset="0"/>
                <a:ea typeface="Arial Hebrew Scholar" charset="-79"/>
                <a:cs typeface="Times New Roman" panose="02020603050405020304" pitchFamily="18" charset="0"/>
              </a:rPr>
              <a:t>(Nguyễn Duy)</a:t>
            </a:r>
          </a:p>
        </p:txBody>
      </p:sp>
      <p:pic>
        <p:nvPicPr>
          <p:cNvPr id="4098" name="Picture 2" descr="TrÄng quÃª - BÃ¡o Gia Lai Äiá»n tá»­ - Tin nhanh - ChÃ­nh xÃ¡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60" y="3357562"/>
            <a:ext cx="3204121"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4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00065576"/>
              </p:ext>
            </p:extLst>
          </p:nvPr>
        </p:nvGraphicFramePr>
        <p:xfrm>
          <a:off x="609600" y="368844"/>
          <a:ext cx="10896600" cy="6177162"/>
        </p:xfrm>
        <a:graphic>
          <a:graphicData uri="http://schemas.openxmlformats.org/drawingml/2006/table">
            <a:tbl>
              <a:tblPr firstRow="1" bandRow="1">
                <a:tableStyleId>{5940675A-B579-460E-94D1-54222C63F5DA}</a:tableStyleId>
              </a:tblPr>
              <a:tblGrid>
                <a:gridCol w="2133601">
                  <a:extLst>
                    <a:ext uri="{9D8B030D-6E8A-4147-A177-3AD203B41FA5}">
                      <a16:colId xmlns="" xmlns:a16="http://schemas.microsoft.com/office/drawing/2014/main" val="893816341"/>
                    </a:ext>
                  </a:extLst>
                </a:gridCol>
                <a:gridCol w="4343400">
                  <a:extLst>
                    <a:ext uri="{9D8B030D-6E8A-4147-A177-3AD203B41FA5}">
                      <a16:colId xmlns="" xmlns:a16="http://schemas.microsoft.com/office/drawing/2014/main" val="1031697931"/>
                    </a:ext>
                  </a:extLst>
                </a:gridCol>
                <a:gridCol w="4419599">
                  <a:extLst>
                    <a:ext uri="{9D8B030D-6E8A-4147-A177-3AD203B41FA5}">
                      <a16:colId xmlns="" xmlns:a16="http://schemas.microsoft.com/office/drawing/2014/main" val="2870703400"/>
                    </a:ext>
                  </a:extLst>
                </a:gridCol>
              </a:tblGrid>
              <a:tr h="791053">
                <a:tc>
                  <a:txBody>
                    <a:bodyPr/>
                    <a:lstStyle/>
                    <a:p>
                      <a:endParaRPr lang="en-US" sz="2400" dirty="0">
                        <a:latin typeface="Arial" panose="020B0604020202020204" pitchFamily="34" charset="0"/>
                        <a:cs typeface="Arial" panose="020B0604020202020204" pitchFamily="34" charset="0"/>
                      </a:endParaRPr>
                    </a:p>
                  </a:txBody>
                  <a:tcPr/>
                </a:tc>
                <a:tc>
                  <a:txBody>
                    <a:bodyPr/>
                    <a:lstStyle/>
                    <a:p>
                      <a:pPr algn="ctr"/>
                      <a:r>
                        <a:rPr lang="en-US" sz="2400" b="1" kern="1200" dirty="0" smtClean="0">
                          <a:solidFill>
                            <a:srgbClr val="FFFF00"/>
                          </a:solidFill>
                          <a:effectLst/>
                          <a:latin typeface="Arial" panose="020B0604020202020204" pitchFamily="34" charset="0"/>
                          <a:ea typeface="+mn-ea"/>
                          <a:cs typeface="Arial" panose="020B0604020202020204" pitchFamily="34" charset="0"/>
                        </a:rPr>
                        <a:t>Cảm nghĩ về </a:t>
                      </a:r>
                      <a:r>
                        <a:rPr lang="en-US" sz="2400" b="1" kern="1200" dirty="0" err="1" smtClean="0">
                          <a:solidFill>
                            <a:srgbClr val="FFFF00"/>
                          </a:solidFill>
                          <a:effectLst/>
                          <a:latin typeface="Arial" panose="020B0604020202020204" pitchFamily="34" charset="0"/>
                          <a:ea typeface="+mn-ea"/>
                          <a:cs typeface="Arial" panose="020B0604020202020204" pitchFamily="34" charset="0"/>
                        </a:rPr>
                        <a:t>vầng</a:t>
                      </a:r>
                      <a:r>
                        <a:rPr lang="en-US" sz="2400" b="1" kern="1200" dirty="0" smtClean="0">
                          <a:solidFill>
                            <a:srgbClr val="FFFF00"/>
                          </a:solidFill>
                          <a:effectLst/>
                          <a:latin typeface="Arial" panose="020B0604020202020204" pitchFamily="34" charset="0"/>
                          <a:ea typeface="+mn-ea"/>
                          <a:cs typeface="Arial" panose="020B0604020202020204" pitchFamily="34" charset="0"/>
                        </a:rPr>
                        <a:t> </a:t>
                      </a:r>
                      <a:r>
                        <a:rPr lang="en-US" sz="2400" b="1" kern="1200" dirty="0" err="1" smtClean="0">
                          <a:solidFill>
                            <a:srgbClr val="FFFF00"/>
                          </a:solidFill>
                          <a:effectLst/>
                          <a:latin typeface="Arial" panose="020B0604020202020204" pitchFamily="34" charset="0"/>
                          <a:ea typeface="+mn-ea"/>
                          <a:cs typeface="Arial" panose="020B0604020202020204" pitchFamily="34" charset="0"/>
                        </a:rPr>
                        <a:t>trăng</a:t>
                      </a:r>
                      <a:r>
                        <a:rPr lang="en-US" sz="2400" b="1" kern="1200" dirty="0" smtClean="0">
                          <a:solidFill>
                            <a:srgbClr val="FFFF00"/>
                          </a:solidFill>
                          <a:effectLst/>
                          <a:latin typeface="Arial" panose="020B0604020202020204" pitchFamily="34" charset="0"/>
                          <a:ea typeface="+mn-ea"/>
                          <a:cs typeface="Arial" panose="020B0604020202020204" pitchFamily="34" charset="0"/>
                        </a:rPr>
                        <a:t> </a:t>
                      </a:r>
                      <a:r>
                        <a:rPr lang="en-US" sz="2400" b="1" kern="1200" dirty="0" err="1" smtClean="0">
                          <a:solidFill>
                            <a:srgbClr val="FFFF00"/>
                          </a:solidFill>
                          <a:effectLst/>
                          <a:latin typeface="Arial" panose="020B0604020202020204" pitchFamily="34" charset="0"/>
                          <a:ea typeface="+mn-ea"/>
                          <a:cs typeface="Arial" panose="020B0604020202020204" pitchFamily="34" charset="0"/>
                        </a:rPr>
                        <a:t>trong</a:t>
                      </a:r>
                      <a:r>
                        <a:rPr lang="en-US" sz="2400" b="1" kern="1200" dirty="0" smtClean="0">
                          <a:solidFill>
                            <a:srgbClr val="FFFF00"/>
                          </a:solidFill>
                          <a:effectLst/>
                          <a:latin typeface="Arial" panose="020B0604020202020204" pitchFamily="34" charset="0"/>
                          <a:ea typeface="+mn-ea"/>
                          <a:cs typeface="Arial" panose="020B0604020202020204" pitchFamily="34" charset="0"/>
                        </a:rPr>
                        <a:t> quá khứ </a:t>
                      </a:r>
                      <a:endParaRPr lang="en-US" sz="2400" b="1" dirty="0">
                        <a:solidFill>
                          <a:srgbClr val="FFFF00"/>
                        </a:solidFill>
                        <a:latin typeface="Arial" panose="020B0604020202020204" pitchFamily="34" charset="0"/>
                        <a:cs typeface="Arial" panose="020B0604020202020204" pitchFamily="34" charset="0"/>
                      </a:endParaRPr>
                    </a:p>
                  </a:txBody>
                  <a:tcPr/>
                </a:tc>
                <a:tc>
                  <a:txBody>
                    <a:bodyPr/>
                    <a:lstStyle/>
                    <a:p>
                      <a:pPr algn="ctr"/>
                      <a:r>
                        <a:rPr lang="en-US" sz="2400" b="1" kern="1200" dirty="0" smtClean="0">
                          <a:solidFill>
                            <a:srgbClr val="FFFF00"/>
                          </a:solidFill>
                          <a:effectLst/>
                          <a:latin typeface="Arial" panose="020B0604020202020204" pitchFamily="34" charset="0"/>
                          <a:ea typeface="+mn-ea"/>
                          <a:cs typeface="Arial" panose="020B0604020202020204" pitchFamily="34" charset="0"/>
                        </a:rPr>
                        <a:t>Cảm nghĩ về </a:t>
                      </a:r>
                      <a:r>
                        <a:rPr lang="en-US" sz="2400" b="1" kern="1200" dirty="0" err="1" smtClean="0">
                          <a:solidFill>
                            <a:srgbClr val="FFFF00"/>
                          </a:solidFill>
                          <a:effectLst/>
                          <a:latin typeface="Arial" panose="020B0604020202020204" pitchFamily="34" charset="0"/>
                          <a:ea typeface="+mn-ea"/>
                          <a:cs typeface="Arial" panose="020B0604020202020204" pitchFamily="34" charset="0"/>
                        </a:rPr>
                        <a:t>vầng</a:t>
                      </a:r>
                      <a:r>
                        <a:rPr lang="en-US" sz="2400" b="1" kern="1200" dirty="0" smtClean="0">
                          <a:solidFill>
                            <a:srgbClr val="FFFF00"/>
                          </a:solidFill>
                          <a:effectLst/>
                          <a:latin typeface="Arial" panose="020B0604020202020204" pitchFamily="34" charset="0"/>
                          <a:ea typeface="+mn-ea"/>
                          <a:cs typeface="Arial" panose="020B0604020202020204" pitchFamily="34" charset="0"/>
                        </a:rPr>
                        <a:t> </a:t>
                      </a:r>
                      <a:r>
                        <a:rPr lang="en-US" sz="2400" b="1" kern="1200" dirty="0" err="1" smtClean="0">
                          <a:solidFill>
                            <a:srgbClr val="FFFF00"/>
                          </a:solidFill>
                          <a:effectLst/>
                          <a:latin typeface="Arial" panose="020B0604020202020204" pitchFamily="34" charset="0"/>
                          <a:ea typeface="+mn-ea"/>
                          <a:cs typeface="Arial" panose="020B0604020202020204" pitchFamily="34" charset="0"/>
                        </a:rPr>
                        <a:t>trăng</a:t>
                      </a:r>
                      <a:r>
                        <a:rPr lang="en-US" sz="2400" b="1" kern="1200" dirty="0" smtClean="0">
                          <a:solidFill>
                            <a:srgbClr val="FFFF00"/>
                          </a:solidFill>
                          <a:effectLst/>
                          <a:latin typeface="Arial" panose="020B0604020202020204" pitchFamily="34" charset="0"/>
                          <a:ea typeface="+mn-ea"/>
                          <a:cs typeface="Arial" panose="020B0604020202020204" pitchFamily="34" charset="0"/>
                        </a:rPr>
                        <a:t> </a:t>
                      </a:r>
                      <a:r>
                        <a:rPr lang="en-US" sz="2400" b="1" kern="1200" dirty="0" err="1" smtClean="0">
                          <a:solidFill>
                            <a:srgbClr val="FFFF00"/>
                          </a:solidFill>
                          <a:effectLst/>
                          <a:latin typeface="Arial" panose="020B0604020202020204" pitchFamily="34" charset="0"/>
                          <a:ea typeface="+mn-ea"/>
                          <a:cs typeface="Arial" panose="020B0604020202020204" pitchFamily="34" charset="0"/>
                        </a:rPr>
                        <a:t>trong</a:t>
                      </a:r>
                      <a:r>
                        <a:rPr lang="en-US" sz="2400" b="1" kern="1200" dirty="0" smtClean="0">
                          <a:solidFill>
                            <a:srgbClr val="FFFF00"/>
                          </a:solidFill>
                          <a:effectLst/>
                          <a:latin typeface="Arial" panose="020B0604020202020204" pitchFamily="34" charset="0"/>
                          <a:ea typeface="+mn-ea"/>
                          <a:cs typeface="Arial" panose="020B0604020202020204" pitchFamily="34" charset="0"/>
                        </a:rPr>
                        <a:t>  hiện tại </a:t>
                      </a:r>
                      <a:endParaRPr lang="en-US" sz="2400" dirty="0">
                        <a:solidFill>
                          <a:srgbClr val="FFFF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117524118"/>
                  </a:ext>
                </a:extLst>
              </a:tr>
              <a:tr h="1004525">
                <a:tc>
                  <a:txBody>
                    <a:bodyPr/>
                    <a:lstStyle/>
                    <a:p>
                      <a:pPr algn="ctr"/>
                      <a:r>
                        <a:rPr lang="en-US" sz="2400" kern="1200" dirty="0" smtClean="0">
                          <a:solidFill>
                            <a:srgbClr val="FFFF00"/>
                          </a:solidFill>
                          <a:effectLst/>
                          <a:latin typeface="Arial" panose="020B0604020202020204" pitchFamily="34" charset="0"/>
                          <a:ea typeface="+mn-ea"/>
                          <a:cs typeface="Arial" panose="020B0604020202020204" pitchFamily="34" charset="0"/>
                        </a:rPr>
                        <a:t>Không gian</a:t>
                      </a:r>
                      <a:endParaRPr lang="en-US" sz="2400" dirty="0">
                        <a:solidFill>
                          <a:srgbClr val="FFFF00"/>
                        </a:solidFill>
                        <a:latin typeface="Arial" panose="020B0604020202020204" pitchFamily="34" charset="0"/>
                        <a:cs typeface="Arial" panose="020B0604020202020204" pitchFamily="34" charset="0"/>
                      </a:endParaRPr>
                    </a:p>
                  </a:txBody>
                  <a:tcPr anchor="ctr"/>
                </a:tc>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18317021"/>
                  </a:ext>
                </a:extLst>
              </a:tr>
              <a:tr h="420101">
                <a:tc>
                  <a:txBody>
                    <a:bodyPr/>
                    <a:lstStyle/>
                    <a:p>
                      <a:pPr algn="ctr"/>
                      <a:r>
                        <a:rPr lang="en-US" sz="2400" kern="1200" dirty="0" smtClean="0">
                          <a:solidFill>
                            <a:srgbClr val="FFFF00"/>
                          </a:solidFill>
                          <a:effectLst/>
                          <a:latin typeface="Arial" panose="020B0604020202020204" pitchFamily="34" charset="0"/>
                          <a:ea typeface="+mn-ea"/>
                          <a:cs typeface="Arial" panose="020B0604020202020204" pitchFamily="34" charset="0"/>
                        </a:rPr>
                        <a:t>Thời gian</a:t>
                      </a:r>
                      <a:endParaRPr lang="en-US" sz="2400" dirty="0">
                        <a:solidFill>
                          <a:srgbClr val="FFFF00"/>
                        </a:solidFill>
                        <a:latin typeface="Arial" panose="020B0604020202020204" pitchFamily="34" charset="0"/>
                        <a:cs typeface="Arial" panose="020B0604020202020204" pitchFamily="34" charset="0"/>
                      </a:endParaRPr>
                    </a:p>
                  </a:txBody>
                  <a:tcPr anchor="ctr"/>
                </a:tc>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765014608"/>
                  </a:ext>
                </a:extLst>
              </a:tr>
              <a:tr h="1292702">
                <a:tc>
                  <a:txBody>
                    <a:bodyPr/>
                    <a:lstStyle/>
                    <a:p>
                      <a:pPr algn="ctr"/>
                      <a:r>
                        <a:rPr lang="en-US" sz="2400" kern="1200" dirty="0" smtClean="0">
                          <a:solidFill>
                            <a:srgbClr val="FFFF00"/>
                          </a:solidFill>
                          <a:effectLst/>
                          <a:latin typeface="Arial" panose="020B0604020202020204" pitchFamily="34" charset="0"/>
                          <a:ea typeface="+mn-ea"/>
                          <a:cs typeface="Arial" panose="020B0604020202020204" pitchFamily="34" charset="0"/>
                        </a:rPr>
                        <a:t>Vầng trăng</a:t>
                      </a:r>
                      <a:endParaRPr lang="en-US" sz="2400" dirty="0">
                        <a:solidFill>
                          <a:srgbClr val="FFFF00"/>
                        </a:solidFill>
                        <a:latin typeface="Arial" panose="020B0604020202020204" pitchFamily="34" charset="0"/>
                        <a:cs typeface="Arial" panose="020B0604020202020204" pitchFamily="34" charset="0"/>
                      </a:endParaRPr>
                    </a:p>
                  </a:txBody>
                  <a:tcPr anchor="ctr"/>
                </a:tc>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084314542"/>
                  </a:ext>
                </a:extLst>
              </a:tr>
              <a:tr h="1595250">
                <a:tc>
                  <a:txBody>
                    <a:bodyPr/>
                    <a:lstStyle/>
                    <a:p>
                      <a:pPr algn="ctr"/>
                      <a:r>
                        <a:rPr lang="en-US" sz="2400" kern="1200" dirty="0" smtClean="0">
                          <a:solidFill>
                            <a:srgbClr val="FFFF00"/>
                          </a:solidFill>
                          <a:effectLst/>
                          <a:latin typeface="Arial" panose="020B0604020202020204" pitchFamily="34" charset="0"/>
                          <a:ea typeface="+mn-ea"/>
                          <a:cs typeface="Arial" panose="020B0604020202020204" pitchFamily="34" charset="0"/>
                        </a:rPr>
                        <a:t>Con người</a:t>
                      </a:r>
                      <a:endParaRPr lang="en-US" sz="2400" dirty="0">
                        <a:solidFill>
                          <a:srgbClr val="FFFF00"/>
                        </a:solidFill>
                        <a:latin typeface="Arial" panose="020B0604020202020204" pitchFamily="34" charset="0"/>
                        <a:cs typeface="Arial" panose="020B0604020202020204" pitchFamily="34" charset="0"/>
                      </a:endParaRPr>
                    </a:p>
                  </a:txBody>
                  <a:tcPr anchor="ctr"/>
                </a:tc>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kern="1200" dirty="0" smtClean="0">
                          <a:solidFill>
                            <a:schemeClr val="tx1"/>
                          </a:solidFill>
                          <a:effectLst/>
                          <a:latin typeface="Arial" panose="020B0604020202020204" pitchFamily="34" charset="0"/>
                          <a:ea typeface="+mn-ea"/>
                          <a:cs typeface="Arial" panose="020B0604020202020204" pitchFamily="34" charset="0"/>
                        </a:rPr>
                        <a:t> </a:t>
                      </a:r>
                      <a:endParaRPr lang="en-US" sz="2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61117371"/>
                  </a:ext>
                </a:extLst>
              </a:tr>
              <a:tr h="1004525">
                <a:tc>
                  <a:txBody>
                    <a:bodyPr/>
                    <a:lstStyle/>
                    <a:p>
                      <a:pPr algn="ctr"/>
                      <a:r>
                        <a:rPr lang="en-US" sz="2400" kern="1200" dirty="0" smtClean="0">
                          <a:solidFill>
                            <a:srgbClr val="FFFF00"/>
                          </a:solidFill>
                          <a:effectLst/>
                          <a:latin typeface="Arial" panose="020B0604020202020204" pitchFamily="34" charset="0"/>
                          <a:ea typeface="+mn-ea"/>
                          <a:cs typeface="Arial" panose="020B0604020202020204" pitchFamily="34" charset="0"/>
                        </a:rPr>
                        <a:t>Nghệ thuật</a:t>
                      </a:r>
                      <a:endParaRPr lang="en-US" sz="2400" dirty="0">
                        <a:solidFill>
                          <a:srgbClr val="FFFF00"/>
                        </a:solidFill>
                        <a:latin typeface="Arial" panose="020B0604020202020204" pitchFamily="34" charset="0"/>
                        <a:cs typeface="Arial" panose="020B0604020202020204" pitchFamily="34" charset="0"/>
                      </a:endParaRPr>
                    </a:p>
                  </a:txBody>
                  <a:tcPr anchor="ctr"/>
                </a:tc>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917734381"/>
                  </a:ext>
                </a:extLst>
              </a:tr>
            </a:tbl>
          </a:graphicData>
        </a:graphic>
      </p:graphicFrame>
      <p:sp>
        <p:nvSpPr>
          <p:cNvPr id="5" name="TextBox 4"/>
          <p:cNvSpPr txBox="1"/>
          <p:nvPr/>
        </p:nvSpPr>
        <p:spPr>
          <a:xfrm>
            <a:off x="2819400" y="1178004"/>
            <a:ext cx="4267200"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đồng quê, rừng núi – quen thuộc, rộng mở</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7162800" y="1367135"/>
            <a:ext cx="4419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thành </a:t>
            </a:r>
            <a:r>
              <a:rPr lang="en-US" sz="2400" dirty="0" smtClean="0">
                <a:latin typeface="Arial" panose="020B0604020202020204" pitchFamily="34" charset="0"/>
                <a:cs typeface="Arial" panose="020B0604020202020204" pitchFamily="34" charset="0"/>
              </a:rPr>
              <a:t>phố - hiện đại, tiện nghi</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3124200" y="2133600"/>
            <a:ext cx="36004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hồi nhỏ, hồi chiến </a:t>
            </a:r>
            <a:r>
              <a:rPr lang="en-US" sz="2400" dirty="0" smtClean="0">
                <a:latin typeface="Arial" panose="020B0604020202020204" pitchFamily="34" charset="0"/>
                <a:cs typeface="Arial" panose="020B0604020202020204" pitchFamily="34" charset="0"/>
              </a:rPr>
              <a:t>tranh</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7380784" y="2159913"/>
            <a:ext cx="435401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hồi về thành phố, hòa </a:t>
            </a:r>
            <a:r>
              <a:rPr lang="en-US" sz="2400" dirty="0" smtClean="0">
                <a:latin typeface="Arial" panose="020B0604020202020204" pitchFamily="34" charset="0"/>
                <a:cs typeface="Arial" panose="020B0604020202020204" pitchFamily="34" charset="0"/>
              </a:rPr>
              <a:t>bình</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2743200" y="2667000"/>
            <a:ext cx="459500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là hình ảnh thiên nhiên tươi mát</a:t>
            </a:r>
          </a:p>
          <a:p>
            <a:r>
              <a:rPr lang="en-US" sz="2400" dirty="0">
                <a:latin typeface="Arial" panose="020B0604020202020204" pitchFamily="34" charset="0"/>
                <a:cs typeface="Arial" panose="020B0604020202020204" pitchFamily="34" charset="0"/>
              </a:rPr>
              <a:t>+ là </a:t>
            </a:r>
            <a:r>
              <a:rPr lang="en-US" sz="2400" dirty="0" smtClean="0">
                <a:latin typeface="Arial" panose="020B0604020202020204" pitchFamily="34" charset="0"/>
                <a:cs typeface="Arial" panose="020B0604020202020204" pitchFamily="34" charset="0"/>
              </a:rPr>
              <a:t>người bạn tri </a:t>
            </a:r>
            <a:r>
              <a:rPr lang="en-US" sz="2400" dirty="0">
                <a:latin typeface="Arial" panose="020B0604020202020204" pitchFamily="34" charset="0"/>
                <a:cs typeface="Arial" panose="020B0604020202020204" pitchFamily="34" charset="0"/>
              </a:rPr>
              <a:t>kỉ, tình nghĩa</a:t>
            </a:r>
          </a:p>
        </p:txBody>
      </p:sp>
      <p:sp>
        <p:nvSpPr>
          <p:cNvPr id="10" name="TextBox 9"/>
          <p:cNvSpPr txBox="1"/>
          <p:nvPr/>
        </p:nvSpPr>
        <p:spPr>
          <a:xfrm>
            <a:off x="7086600" y="2891135"/>
            <a:ext cx="44958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vẫn </a:t>
            </a:r>
            <a:r>
              <a:rPr lang="en-US" sz="2400" dirty="0" smtClean="0">
                <a:latin typeface="Arial" panose="020B0604020202020204" pitchFamily="34" charset="0"/>
                <a:cs typeface="Arial" panose="020B0604020202020204" pitchFamily="34" charset="0"/>
              </a:rPr>
              <a:t>đồng hành cùng con người</a:t>
            </a:r>
            <a:endParaRPr lang="en-US" sz="2400" dirty="0">
              <a:latin typeface="Arial" panose="020B0604020202020204" pitchFamily="34" charset="0"/>
              <a:cs typeface="Arial" panose="020B0604020202020204" pitchFamily="34" charset="0"/>
            </a:endParaRPr>
          </a:p>
        </p:txBody>
      </p:sp>
      <p:sp>
        <p:nvSpPr>
          <p:cNvPr id="11" name="TextBox 10"/>
          <p:cNvSpPr txBox="1"/>
          <p:nvPr/>
        </p:nvSpPr>
        <p:spPr>
          <a:xfrm>
            <a:off x="2819400" y="4073604"/>
            <a:ext cx="4104456"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chan hòa, gần gũi với thiên nhiên</a:t>
            </a:r>
          </a:p>
          <a:p>
            <a:pPr algn="just"/>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ngỡ không bao giờ </a:t>
            </a:r>
            <a:r>
              <a:rPr lang="en-US" sz="2400" i="1" dirty="0" smtClean="0">
                <a:latin typeface="Arial" panose="020B0604020202020204" pitchFamily="34" charset="0"/>
                <a:cs typeface="Arial" panose="020B0604020202020204" pitchFamily="34" charset="0"/>
              </a:rPr>
              <a:t>quên</a:t>
            </a:r>
            <a:endParaRPr lang="en-US" sz="2400" i="1" dirty="0">
              <a:latin typeface="Arial" panose="020B0604020202020204" pitchFamily="34" charset="0"/>
              <a:cs typeface="Arial" panose="020B0604020202020204" pitchFamily="34" charset="0"/>
            </a:endParaRPr>
          </a:p>
        </p:txBody>
      </p:sp>
      <p:sp>
        <p:nvSpPr>
          <p:cNvPr id="12" name="TextBox 11"/>
          <p:cNvSpPr txBox="1"/>
          <p:nvPr/>
        </p:nvSpPr>
        <p:spPr>
          <a:xfrm>
            <a:off x="7295388" y="3886200"/>
            <a:ext cx="3906012" cy="1569660"/>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xem</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trăng như người dưng</a:t>
            </a:r>
          </a:p>
          <a:p>
            <a:pPr algn="just"/>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bất ngờ </a:t>
            </a:r>
            <a:r>
              <a:rPr lang="en-US" sz="2400" dirty="0" smtClean="0">
                <a:latin typeface="Arial" panose="020B0604020202020204" pitchFamily="34" charset="0"/>
                <a:cs typeface="Arial" panose="020B0604020202020204" pitchFamily="34" charset="0"/>
              </a:rPr>
              <a:t>nhận </a:t>
            </a:r>
            <a:r>
              <a:rPr lang="en-US" sz="2400" dirty="0">
                <a:latin typeface="Arial" panose="020B0604020202020204" pitchFamily="34" charset="0"/>
                <a:cs typeface="Arial" panose="020B0604020202020204" pitchFamily="34" charset="0"/>
              </a:rPr>
              <a:t>ra trăng vẫn luôn bên cạnh </a:t>
            </a:r>
            <a:r>
              <a:rPr lang="en-US" sz="2400" dirty="0" smtClean="0">
                <a:latin typeface="Arial" panose="020B0604020202020204" pitchFamily="34" charset="0"/>
                <a:cs typeface="Arial" panose="020B0604020202020204" pitchFamily="34" charset="0"/>
              </a:rPr>
              <a:t>mình</a:t>
            </a:r>
            <a:endParaRPr lang="en-US" sz="2400" dirty="0">
              <a:latin typeface="Arial" panose="020B0604020202020204" pitchFamily="34" charset="0"/>
              <a:cs typeface="Arial" panose="020B0604020202020204" pitchFamily="34" charset="0"/>
            </a:endParaRPr>
          </a:p>
        </p:txBody>
      </p:sp>
      <p:sp>
        <p:nvSpPr>
          <p:cNvPr id="13" name="TextBox 12"/>
          <p:cNvSpPr txBox="1"/>
          <p:nvPr/>
        </p:nvSpPr>
        <p:spPr>
          <a:xfrm>
            <a:off x="2971800" y="5741313"/>
            <a:ext cx="392443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điệp </a:t>
            </a:r>
            <a:r>
              <a:rPr lang="en-US" sz="2400" dirty="0" smtClean="0">
                <a:latin typeface="Arial" panose="020B0604020202020204" pitchFamily="34" charset="0"/>
                <a:cs typeface="Arial" panose="020B0604020202020204" pitchFamily="34" charset="0"/>
              </a:rPr>
              <a:t>ngữ, so </a:t>
            </a:r>
            <a:r>
              <a:rPr lang="en-US" sz="2400" dirty="0">
                <a:latin typeface="Arial" panose="020B0604020202020204" pitchFamily="34" charset="0"/>
                <a:cs typeface="Arial" panose="020B0604020202020204" pitchFamily="34" charset="0"/>
              </a:rPr>
              <a:t>sánh, liệt </a:t>
            </a:r>
            <a:r>
              <a:rPr lang="en-US" sz="2400" dirty="0" smtClean="0">
                <a:latin typeface="Arial" panose="020B0604020202020204" pitchFamily="34" charset="0"/>
                <a:cs typeface="Arial" panose="020B0604020202020204" pitchFamily="34" charset="0"/>
              </a:rPr>
              <a:t>kê…</a:t>
            </a:r>
            <a:endParaRPr lang="en-US" sz="2400" dirty="0">
              <a:latin typeface="Arial" panose="020B0604020202020204" pitchFamily="34" charset="0"/>
              <a:cs typeface="Arial" panose="020B0604020202020204" pitchFamily="34" charset="0"/>
            </a:endParaRPr>
          </a:p>
        </p:txBody>
      </p:sp>
      <p:sp>
        <p:nvSpPr>
          <p:cNvPr id="14" name="TextBox 13"/>
          <p:cNvSpPr txBox="1"/>
          <p:nvPr/>
        </p:nvSpPr>
        <p:spPr>
          <a:xfrm>
            <a:off x="7315200" y="5562600"/>
            <a:ext cx="3906012"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so sánh, đảo </a:t>
            </a:r>
            <a:r>
              <a:rPr lang="en-US" sz="2400" dirty="0" smtClean="0">
                <a:latin typeface="Arial" panose="020B0604020202020204" pitchFamily="34" charset="0"/>
                <a:cs typeface="Arial" panose="020B0604020202020204" pitchFamily="34" charset="0"/>
              </a:rPr>
              <a:t>ngữ, tạo tình </a:t>
            </a:r>
            <a:r>
              <a:rPr lang="en-US" sz="2400" dirty="0">
                <a:latin typeface="Arial" panose="020B0604020202020204" pitchFamily="34" charset="0"/>
                <a:cs typeface="Arial" panose="020B0604020202020204" pitchFamily="34" charset="0"/>
              </a:rPr>
              <a:t>huống bất </a:t>
            </a:r>
            <a:r>
              <a:rPr lang="en-US" sz="2400" dirty="0" smtClean="0">
                <a:latin typeface="Arial" panose="020B0604020202020204" pitchFamily="34" charset="0"/>
                <a:cs typeface="Arial" panose="020B0604020202020204" pitchFamily="34" charset="0"/>
              </a:rPr>
              <a:t>ngờ… </a:t>
            </a:r>
            <a:endParaRPr lang="en-US" sz="2400" dirty="0"/>
          </a:p>
        </p:txBody>
      </p:sp>
    </p:spTree>
    <p:extLst>
      <p:ext uri="{BB962C8B-B14F-4D97-AF65-F5344CB8AC3E}">
        <p14:creationId xmlns:p14="http://schemas.microsoft.com/office/powerpoint/2010/main" val="107657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barn(inVertical)">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barn(inVertical)">
                                      <p:cBhvr>
                                        <p:cTn id="6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37" y="836712"/>
            <a:ext cx="3203240" cy="5295400"/>
          </a:xfrm>
          <a:prstGeom prst="rect">
            <a:avLst/>
          </a:prstGeom>
        </p:spPr>
      </p:pic>
      <p:sp>
        <p:nvSpPr>
          <p:cNvPr id="5" name="TextBox 4"/>
          <p:cNvSpPr txBox="1"/>
          <p:nvPr/>
        </p:nvSpPr>
        <p:spPr>
          <a:xfrm>
            <a:off x="340444" y="983556"/>
            <a:ext cx="3235275" cy="3016210"/>
          </a:xfrm>
          <a:prstGeom prst="rect">
            <a:avLst/>
          </a:prstGeom>
          <a:noFill/>
        </p:spPr>
        <p:txBody>
          <a:bodyPr wrap="square" rtlCol="0">
            <a:spAutoFit/>
          </a:bodyPr>
          <a:lstStyle/>
          <a:p>
            <a:pPr algn="just"/>
            <a:r>
              <a:rPr lang="en-US" sz="2200" b="1" dirty="0" smtClean="0">
                <a:solidFill>
                  <a:schemeClr val="bg1"/>
                </a:solidFill>
                <a:latin typeface="Arial" panose="020B0604020202020204" pitchFamily="34" charset="0"/>
                <a:cs typeface="Arial" panose="020B0604020202020204" pitchFamily="34" charset="0"/>
              </a:rPr>
              <a:t>I. </a:t>
            </a: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II. Đọc – </a:t>
            </a:r>
            <a:r>
              <a:rPr lang="en-US" sz="2200" b="1" dirty="0" smtClean="0">
                <a:solidFill>
                  <a:schemeClr val="bg1"/>
                </a:solidFill>
                <a:latin typeface="Arial" panose="020B0604020202020204" pitchFamily="34" charset="0"/>
                <a:cs typeface="Arial" panose="020B0604020202020204" pitchFamily="34" charset="0"/>
              </a:rPr>
              <a:t>hiểu</a:t>
            </a:r>
          </a:p>
          <a:p>
            <a:pPr algn="just"/>
            <a:r>
              <a:rPr lang="en-US" sz="2000" b="1" dirty="0">
                <a:solidFill>
                  <a:schemeClr val="bg1"/>
                </a:solidFill>
              </a:rPr>
              <a:t>1. Cảm nghĩ về vầng trăng </a:t>
            </a:r>
            <a:r>
              <a:rPr lang="en-US" sz="2000" b="1" dirty="0" smtClean="0">
                <a:solidFill>
                  <a:schemeClr val="bg1"/>
                </a:solidFill>
              </a:rPr>
              <a:t>trong quá </a:t>
            </a:r>
            <a:r>
              <a:rPr lang="en-US" sz="2000" b="1" dirty="0">
                <a:solidFill>
                  <a:schemeClr val="bg1"/>
                </a:solidFill>
              </a:rPr>
              <a:t>khứ </a:t>
            </a:r>
          </a:p>
          <a:p>
            <a:pPr algn="just"/>
            <a:r>
              <a:rPr lang="en-US" sz="2000" b="1" dirty="0">
                <a:solidFill>
                  <a:schemeClr val="bg1"/>
                </a:solidFill>
              </a:rPr>
              <a:t>2. Cảm nghĩ về vầng trăng </a:t>
            </a:r>
            <a:r>
              <a:rPr lang="en-US" sz="2000" b="1" dirty="0" smtClean="0">
                <a:solidFill>
                  <a:schemeClr val="bg1"/>
                </a:solidFill>
              </a:rPr>
              <a:t>trong hiện </a:t>
            </a:r>
            <a:r>
              <a:rPr lang="en-US" sz="2000" b="1" dirty="0">
                <a:solidFill>
                  <a:schemeClr val="bg1"/>
                </a:solidFill>
              </a:rPr>
              <a:t>tại </a:t>
            </a:r>
            <a:endParaRPr lang="en-US" sz="2000" b="1" dirty="0" smtClean="0">
              <a:solidFill>
                <a:schemeClr val="bg1"/>
              </a:solidFill>
            </a:endParaRPr>
          </a:p>
          <a:p>
            <a:pPr algn="just"/>
            <a:r>
              <a:rPr lang="en-US" sz="2000" b="1" dirty="0" smtClean="0">
                <a:solidFill>
                  <a:srgbClr val="C00000"/>
                </a:solidFill>
              </a:rPr>
              <a:t>3. </a:t>
            </a:r>
            <a:r>
              <a:rPr lang="en-US" sz="2200" b="1" dirty="0">
                <a:solidFill>
                  <a:srgbClr val="C00000"/>
                </a:solidFill>
              </a:rPr>
              <a:t>Cảm xúc và suy tư của tác giả</a:t>
            </a:r>
          </a:p>
          <a:p>
            <a:endParaRPr lang="en-US" sz="2200" b="1" dirty="0" smtClean="0">
              <a:solidFill>
                <a:schemeClr val="bg1"/>
              </a:solidFill>
              <a:latin typeface="Arial" panose="020B0604020202020204" pitchFamily="34" charset="0"/>
              <a:cs typeface="Arial" panose="020B0604020202020204" pitchFamily="34" charset="0"/>
            </a:endParaRPr>
          </a:p>
        </p:txBody>
      </p:sp>
      <p:sp>
        <p:nvSpPr>
          <p:cNvPr id="8" name="Pentagon 7"/>
          <p:cNvSpPr/>
          <p:nvPr/>
        </p:nvSpPr>
        <p:spPr>
          <a:xfrm rot="10800000">
            <a:off x="3729454" y="1660354"/>
            <a:ext cx="8127184" cy="1031627"/>
          </a:xfrm>
          <a:prstGeom prst="homePlate">
            <a:avLst/>
          </a:prstGeom>
          <a:solidFill>
            <a:schemeClr val="tx2">
              <a:lumMod val="9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181650" y="1760671"/>
            <a:ext cx="7224060" cy="1200329"/>
          </a:xfrm>
          <a:prstGeom prst="rect">
            <a:avLst/>
          </a:prstGeom>
        </p:spPr>
        <p:txBody>
          <a:bodyPr wrap="square">
            <a:spAutoFit/>
          </a:bodyPr>
          <a:lstStyle/>
          <a:p>
            <a:pPr algn="just"/>
            <a:r>
              <a:rPr lang="en-US" sz="2400" b="1" dirty="0">
                <a:solidFill>
                  <a:srgbClr val="002060"/>
                </a:solidFill>
                <a:latin typeface="Arial" pitchFamily="34" charset="0"/>
                <a:cs typeface="Arial" pitchFamily="34" charset="0"/>
              </a:rPr>
              <a:t>- </a:t>
            </a:r>
            <a:r>
              <a:rPr lang="en-US" sz="2400" b="1" dirty="0">
                <a:solidFill>
                  <a:srgbClr val="002060"/>
                </a:solidFill>
              </a:rPr>
              <a:t>Xúc </a:t>
            </a:r>
            <a:r>
              <a:rPr lang="en-US" sz="2400" b="1" dirty="0" smtClean="0">
                <a:solidFill>
                  <a:srgbClr val="002060"/>
                </a:solidFill>
              </a:rPr>
              <a:t>động </a:t>
            </a:r>
            <a:r>
              <a:rPr lang="en-US" sz="2400" b="1" dirty="0">
                <a:solidFill>
                  <a:srgbClr val="002060"/>
                </a:solidFill>
              </a:rPr>
              <a:t>nhớ về kỉ niệm, về quá khứ nghĩa tình</a:t>
            </a:r>
          </a:p>
          <a:p>
            <a:pPr algn="just"/>
            <a:endParaRPr lang="en-US" sz="2400" dirty="0">
              <a:solidFill>
                <a:srgbClr val="0070C0"/>
              </a:solidFill>
              <a:latin typeface="Arial" pitchFamily="34" charset="0"/>
              <a:cs typeface="Arial" pitchFamily="34" charset="0"/>
            </a:endParaRPr>
          </a:p>
        </p:txBody>
      </p:sp>
      <p:sp>
        <p:nvSpPr>
          <p:cNvPr id="13" name="Pentagon 12"/>
          <p:cNvSpPr/>
          <p:nvPr/>
        </p:nvSpPr>
        <p:spPr>
          <a:xfrm rot="10800000">
            <a:off x="3742840" y="3490501"/>
            <a:ext cx="8113799" cy="1031627"/>
          </a:xfrm>
          <a:prstGeom prst="homePlate">
            <a:avLst/>
          </a:prstGeom>
          <a:solidFill>
            <a:schemeClr val="tx2">
              <a:lumMod val="9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4208685" y="3485704"/>
            <a:ext cx="7647953" cy="830997"/>
          </a:xfrm>
          <a:prstGeom prst="rect">
            <a:avLst/>
          </a:prstGeom>
        </p:spPr>
        <p:txBody>
          <a:bodyPr wrap="square">
            <a:spAutoFit/>
          </a:bodyPr>
          <a:lstStyle/>
          <a:p>
            <a:pPr algn="just"/>
            <a:r>
              <a:rPr lang="vi-VN" sz="2400" b="1" dirty="0" smtClean="0">
                <a:solidFill>
                  <a:srgbClr val="002060"/>
                </a:solidFill>
                <a:latin typeface="Arial" pitchFamily="34" charset="0"/>
                <a:cs typeface="Arial" pitchFamily="34" charset="0"/>
              </a:rPr>
              <a:t>-</a:t>
            </a:r>
            <a:r>
              <a:rPr lang="en-US" sz="2400" b="1" dirty="0" smtClean="0">
                <a:solidFill>
                  <a:srgbClr val="002060"/>
                </a:solidFill>
                <a:latin typeface="Arial" pitchFamily="34" charset="0"/>
                <a:cs typeface="Arial" pitchFamily="34" charset="0"/>
              </a:rPr>
              <a:t> </a:t>
            </a:r>
            <a:r>
              <a:rPr lang="en-US" sz="2400" b="1" dirty="0" smtClean="0">
                <a:solidFill>
                  <a:srgbClr val="002060"/>
                </a:solidFill>
              </a:rPr>
              <a:t>Trăng vẫn vẹn nguyên tình nghĩa, đánh </a:t>
            </a:r>
            <a:r>
              <a:rPr lang="en-US" sz="2400" b="1" dirty="0">
                <a:solidFill>
                  <a:srgbClr val="002060"/>
                </a:solidFill>
              </a:rPr>
              <a:t>thức, nhắc nhở con người phải sống thủy </a:t>
            </a:r>
            <a:r>
              <a:rPr lang="en-US" sz="2400" b="1" dirty="0" smtClean="0">
                <a:solidFill>
                  <a:srgbClr val="002060"/>
                </a:solidFill>
              </a:rPr>
              <a:t>chung</a:t>
            </a:r>
            <a:r>
              <a:rPr lang="en-US" sz="2400" b="1" dirty="0">
                <a:solidFill>
                  <a:srgbClr val="002060"/>
                </a:solidFill>
              </a:rPr>
              <a:t>.</a:t>
            </a:r>
            <a:endParaRPr lang="en-US" sz="2400" b="1" dirty="0">
              <a:solidFill>
                <a:srgbClr val="002060"/>
              </a:solidFill>
              <a:latin typeface="Arial" pitchFamily="34" charset="0"/>
              <a:cs typeface="Arial" pitchFamily="34" charset="0"/>
            </a:endParaRPr>
          </a:p>
        </p:txBody>
      </p:sp>
      <p:sp>
        <p:nvSpPr>
          <p:cNvPr id="15" name="Pentagon 14"/>
          <p:cNvSpPr/>
          <p:nvPr/>
        </p:nvSpPr>
        <p:spPr>
          <a:xfrm rot="10800000">
            <a:off x="3729454" y="5149253"/>
            <a:ext cx="8127184" cy="1031627"/>
          </a:xfrm>
          <a:prstGeom prst="homePlate">
            <a:avLst/>
          </a:prstGeom>
          <a:solidFill>
            <a:schemeClr val="tx2">
              <a:lumMod val="9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343400" y="5265003"/>
            <a:ext cx="7258868" cy="830997"/>
          </a:xfrm>
          <a:prstGeom prst="rect">
            <a:avLst/>
          </a:prstGeom>
        </p:spPr>
        <p:txBody>
          <a:bodyPr wrap="square">
            <a:spAutoFit/>
          </a:bodyPr>
          <a:lstStyle/>
          <a:p>
            <a:pPr algn="just"/>
            <a:r>
              <a:rPr lang="vi-VN" sz="2400" b="1" dirty="0" smtClean="0">
                <a:solidFill>
                  <a:srgbClr val="002060"/>
                </a:solidFill>
                <a:latin typeface="Arial" pitchFamily="34" charset="0"/>
                <a:cs typeface="Arial" pitchFamily="34" charset="0"/>
              </a:rPr>
              <a:t>-</a:t>
            </a:r>
            <a:r>
              <a:rPr lang="en-US" sz="2400" b="1" dirty="0" smtClean="0">
                <a:solidFill>
                  <a:srgbClr val="002060"/>
                </a:solidFill>
                <a:latin typeface="Arial" pitchFamily="34" charset="0"/>
                <a:cs typeface="Arial" pitchFamily="34" charset="0"/>
              </a:rPr>
              <a:t> </a:t>
            </a:r>
            <a:r>
              <a:rPr lang="en-US" sz="2400" b="1" dirty="0">
                <a:solidFill>
                  <a:srgbClr val="002060"/>
                </a:solidFill>
              </a:rPr>
              <a:t>Nghệ thuật: </a:t>
            </a:r>
            <a:r>
              <a:rPr lang="en-US" sz="2400" b="1" dirty="0" smtClean="0">
                <a:solidFill>
                  <a:srgbClr val="002060"/>
                </a:solidFill>
              </a:rPr>
              <a:t>hình </a:t>
            </a:r>
            <a:r>
              <a:rPr lang="en-US" sz="2400" b="1" dirty="0">
                <a:solidFill>
                  <a:srgbClr val="002060"/>
                </a:solidFill>
              </a:rPr>
              <a:t>ảnh </a:t>
            </a:r>
            <a:r>
              <a:rPr lang="en-US" sz="2400" b="1" dirty="0" smtClean="0">
                <a:solidFill>
                  <a:srgbClr val="002060"/>
                </a:solidFill>
              </a:rPr>
              <a:t>có ý nghĩa biểu tượng, </a:t>
            </a:r>
            <a:r>
              <a:rPr lang="en-US" sz="2400" b="1" dirty="0">
                <a:solidFill>
                  <a:srgbClr val="002060"/>
                </a:solidFill>
              </a:rPr>
              <a:t>điệp </a:t>
            </a:r>
            <a:r>
              <a:rPr lang="en-US" sz="2400" b="1" dirty="0" smtClean="0">
                <a:solidFill>
                  <a:srgbClr val="002060"/>
                </a:solidFill>
              </a:rPr>
              <a:t>ngữ, liệt kê…</a:t>
            </a:r>
            <a:endParaRPr lang="en-US" sz="2400" b="1" dirty="0">
              <a:solidFill>
                <a:srgbClr val="002060"/>
              </a:solidFill>
            </a:endParaRPr>
          </a:p>
        </p:txBody>
      </p:sp>
      <p:sp>
        <p:nvSpPr>
          <p:cNvPr id="4" name="Rectangle 3"/>
          <p:cNvSpPr/>
          <p:nvPr/>
        </p:nvSpPr>
        <p:spPr>
          <a:xfrm>
            <a:off x="4208686" y="94651"/>
            <a:ext cx="4368504" cy="523220"/>
          </a:xfrm>
          <a:prstGeom prst="rect">
            <a:avLst/>
          </a:prstGeom>
        </p:spPr>
        <p:txBody>
          <a:bodyPr wrap="none">
            <a:spAutoFit/>
          </a:bodyPr>
          <a:lstStyle/>
          <a:p>
            <a:pPr algn="ctr"/>
            <a:r>
              <a:rPr lang="en-US" altLang="x-none" sz="2800" b="1" dirty="0">
                <a:solidFill>
                  <a:srgbClr val="FFFF00"/>
                </a:solidFill>
                <a:latin typeface="Times New Roman" panose="02020603050405020304" pitchFamily="18" charset="0"/>
                <a:ea typeface="Arial Hebrew Scholar" charset="-79"/>
                <a:cs typeface="Times New Roman" panose="02020603050405020304" pitchFamily="18" charset="0"/>
              </a:rPr>
              <a:t>B. </a:t>
            </a:r>
            <a:r>
              <a:rPr lang="en-US" altLang="x-none" sz="2800" b="1" i="1" dirty="0">
                <a:solidFill>
                  <a:srgbClr val="FFFF00"/>
                </a:solidFill>
                <a:latin typeface="Times New Roman" panose="02020603050405020304" pitchFamily="18" charset="0"/>
                <a:ea typeface="Arial Hebrew Scholar" charset="-79"/>
                <a:cs typeface="Times New Roman" panose="02020603050405020304" pitchFamily="18" charset="0"/>
              </a:rPr>
              <a:t>Ánh trăng </a:t>
            </a:r>
            <a:r>
              <a:rPr lang="en-US" altLang="x-none" sz="2800" b="1" dirty="0">
                <a:solidFill>
                  <a:srgbClr val="FFFF00"/>
                </a:solidFill>
                <a:latin typeface="Times New Roman" panose="02020603050405020304" pitchFamily="18" charset="0"/>
                <a:ea typeface="Arial Hebrew Scholar" charset="-79"/>
                <a:cs typeface="Times New Roman" panose="02020603050405020304" pitchFamily="18" charset="0"/>
              </a:rPr>
              <a:t>(Nguyễn Duy)</a:t>
            </a:r>
          </a:p>
        </p:txBody>
      </p:sp>
      <p:pic>
        <p:nvPicPr>
          <p:cNvPr id="5124" name="Picture 4" descr="Encontrando Palabras On Snow Gif Moon And Winter Background - 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250" y="3669516"/>
            <a:ext cx="3429000" cy="307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1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3" grpId="0" animBg="1"/>
      <p:bldP spid="14" grpId="0"/>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46825" y="154087"/>
            <a:ext cx="2682328" cy="682625"/>
          </a:xfrm>
        </p:spPr>
        <p:txBody>
          <a:bodyPr>
            <a:normAutofit/>
          </a:bodyPr>
          <a:lstStyle/>
          <a:p>
            <a:pPr algn="ctr"/>
            <a:r>
              <a:rPr lang="en-US" altLang="x-none" sz="3500" b="1" dirty="0">
                <a:latin typeface="Times New Roman" panose="02020603050405020304" pitchFamily="18" charset="0"/>
                <a:ea typeface="Times New Roman" charset="0"/>
                <a:cs typeface="Times New Roman" panose="02020603050405020304" pitchFamily="18" charset="0"/>
              </a:rPr>
              <a:t>Tiết 3</a:t>
            </a:r>
          </a:p>
        </p:txBody>
      </p:sp>
      <p:sp>
        <p:nvSpPr>
          <p:cNvPr id="2" name="TextBox 1"/>
          <p:cNvSpPr txBox="1"/>
          <p:nvPr/>
        </p:nvSpPr>
        <p:spPr>
          <a:xfrm>
            <a:off x="301752" y="880264"/>
            <a:ext cx="3600400" cy="1015663"/>
          </a:xfrm>
          <a:prstGeom prst="rect">
            <a:avLst/>
          </a:prstGeom>
          <a:noFill/>
        </p:spPr>
        <p:txBody>
          <a:bodyPr wrap="square" rtlCol="0">
            <a:spAutoFit/>
          </a:bodyPr>
          <a:lstStyle/>
          <a:p>
            <a:pPr algn="ctr"/>
            <a:r>
              <a:rPr lang="en-US" sz="3200" b="1" i="1" dirty="0" smtClean="0">
                <a:solidFill>
                  <a:srgbClr val="FFFF00"/>
                </a:solidFill>
                <a:latin typeface="Times New Roman" panose="02020603050405020304" pitchFamily="18" charset="0"/>
                <a:cs typeface="Times New Roman" panose="02020603050405020304" pitchFamily="18" charset="0"/>
              </a:rPr>
              <a:t>Bếp lửa</a:t>
            </a:r>
          </a:p>
          <a:p>
            <a:pPr algn="ctr"/>
            <a:r>
              <a:rPr lang="en-US" sz="2600" b="1" dirty="0" smtClean="0">
                <a:solidFill>
                  <a:srgbClr val="FFFF00"/>
                </a:solidFill>
                <a:latin typeface="Times New Roman" panose="02020603050405020304" pitchFamily="18" charset="0"/>
                <a:cs typeface="Times New Roman" panose="02020603050405020304" pitchFamily="18" charset="0"/>
              </a:rPr>
              <a:t>(Bằng Việt)</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318042" y="836712"/>
            <a:ext cx="2844758" cy="1015663"/>
          </a:xfrm>
          <a:prstGeom prst="rect">
            <a:avLst/>
          </a:prstGeom>
          <a:noFill/>
        </p:spPr>
        <p:txBody>
          <a:bodyPr wrap="square" rtlCol="0">
            <a:spAutoFit/>
          </a:bodyPr>
          <a:lstStyle/>
          <a:p>
            <a:pPr algn="ctr"/>
            <a:r>
              <a:rPr lang="en-US" sz="3200" b="1" i="1" dirty="0" smtClean="0">
                <a:solidFill>
                  <a:srgbClr val="FFFF00"/>
                </a:solidFill>
                <a:latin typeface="Times New Roman" panose="02020603050405020304" pitchFamily="18" charset="0"/>
                <a:cs typeface="Times New Roman" panose="02020603050405020304" pitchFamily="18" charset="0"/>
              </a:rPr>
              <a:t>Ánh trăng</a:t>
            </a:r>
          </a:p>
          <a:p>
            <a:pPr algn="ctr"/>
            <a:r>
              <a:rPr lang="en-US" sz="2600" b="1" dirty="0" smtClean="0">
                <a:solidFill>
                  <a:srgbClr val="FFFF00"/>
                </a:solidFill>
                <a:latin typeface="Times New Roman" panose="02020603050405020304" pitchFamily="18" charset="0"/>
                <a:cs typeface="Times New Roman" panose="02020603050405020304" pitchFamily="18" charset="0"/>
              </a:rPr>
              <a:t>(Nguyễn Duy)</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162800" y="990600"/>
            <a:ext cx="3888431" cy="584775"/>
          </a:xfrm>
          <a:prstGeom prst="rect">
            <a:avLst/>
          </a:prstGeom>
          <a:noFill/>
        </p:spPr>
        <p:txBody>
          <a:bodyPr wrap="square" rtlCol="0">
            <a:spAutoFit/>
          </a:bodyPr>
          <a:lstStyle/>
          <a:p>
            <a:pPr algn="ctr"/>
            <a:r>
              <a:rPr lang="en-US" sz="3200" b="1" dirty="0" err="1" smtClean="0">
                <a:solidFill>
                  <a:srgbClr val="FFFF00"/>
                </a:solidFill>
                <a:latin typeface="Times New Roman" panose="02020603050405020304" pitchFamily="18" charset="0"/>
                <a:cs typeface="Times New Roman" panose="02020603050405020304" pitchFamily="18" charset="0"/>
              </a:rPr>
              <a:t>Tiếng</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Việt</a:t>
            </a:r>
            <a:endParaRPr lang="en-US" sz="3200" b="1" dirty="0" smtClean="0">
              <a:solidFill>
                <a:srgbClr val="FFFF00"/>
              </a:solidFill>
              <a:latin typeface="Times New Roman" panose="02020603050405020304" pitchFamily="18" charset="0"/>
              <a:cs typeface="Times New Roman" panose="02020603050405020304" pitchFamily="18" charset="0"/>
            </a:endParaRPr>
          </a:p>
        </p:txBody>
      </p:sp>
      <p:pic>
        <p:nvPicPr>
          <p:cNvPr id="6" name="Picture 6" descr="Image result for bÃ i Ã¡nh trÄ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352" y="1857622"/>
            <a:ext cx="3355848" cy="46955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áº¿p lá»­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23" y="1857621"/>
            <a:ext cx="3329030" cy="47208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44272" y="1857621"/>
            <a:ext cx="3528392" cy="4720847"/>
          </a:xfrm>
          <a:prstGeom prst="rect">
            <a:avLst/>
          </a:prstGeom>
          <a:noFill/>
        </p:spPr>
        <p:txBody>
          <a:bodyPr wrap="square" rtlCol="0">
            <a:spAutoFit/>
          </a:bodyPr>
          <a:lstStyle/>
          <a:p>
            <a:endParaRPr lang="en-US" dirty="0"/>
          </a:p>
        </p:txBody>
      </p:sp>
      <p:sp>
        <p:nvSpPr>
          <p:cNvPr id="9" name="TextBox 8"/>
          <p:cNvSpPr txBox="1"/>
          <p:nvPr/>
        </p:nvSpPr>
        <p:spPr>
          <a:xfrm>
            <a:off x="7543800" y="1921163"/>
            <a:ext cx="3507431" cy="4632037"/>
          </a:xfrm>
          <a:prstGeom prst="rect">
            <a:avLst/>
          </a:prstGeom>
          <a:noFill/>
        </p:spPr>
        <p:txBody>
          <a:bodyPr wrap="square" rtlCol="0">
            <a:spAutoFit/>
          </a:bodyPr>
          <a:lstStyle/>
          <a:p>
            <a:pPr algn="just">
              <a:spcBef>
                <a:spcPts val="600"/>
              </a:spcBef>
              <a:buAutoNum type="arabicPeriod"/>
            </a:pP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Các</a:t>
            </a:r>
            <a:r>
              <a:rPr lang="en-US" sz="2700" b="1" dirty="0" smtClean="0">
                <a:latin typeface="Times New Roman" panose="02020603050405020304" pitchFamily="18" charset="0"/>
                <a:cs typeface="Times New Roman" panose="02020603050405020304" pitchFamily="18" charset="0"/>
              </a:rPr>
              <a:t> phương châm hội thoại</a:t>
            </a:r>
          </a:p>
          <a:p>
            <a:pPr algn="just">
              <a:spcBef>
                <a:spcPts val="600"/>
              </a:spcBef>
              <a:buAutoNum type="arabicPeriod"/>
            </a:pP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Xưng</a:t>
            </a:r>
            <a:r>
              <a:rPr lang="en-US" sz="2700" b="1" dirty="0" smtClean="0">
                <a:latin typeface="Times New Roman" panose="02020603050405020304" pitchFamily="18" charset="0"/>
                <a:cs typeface="Times New Roman" panose="02020603050405020304" pitchFamily="18" charset="0"/>
              </a:rPr>
              <a:t> hô trong hội thoại</a:t>
            </a:r>
          </a:p>
          <a:p>
            <a:pPr algn="just">
              <a:spcBef>
                <a:spcPts val="600"/>
              </a:spcBef>
              <a:buAutoNum type="arabicPeriod"/>
            </a:pP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Cách</a:t>
            </a:r>
            <a:r>
              <a:rPr lang="en-US" sz="2700" b="1" dirty="0" smtClean="0">
                <a:latin typeface="Times New Roman" panose="02020603050405020304" pitchFamily="18" charset="0"/>
                <a:cs typeface="Times New Roman" panose="02020603050405020304" pitchFamily="18" charset="0"/>
              </a:rPr>
              <a:t> dẫn </a:t>
            </a:r>
            <a:r>
              <a:rPr lang="en-US" sz="2700" b="1" dirty="0" err="1" smtClean="0">
                <a:latin typeface="Times New Roman" panose="02020603050405020304" pitchFamily="18" charset="0"/>
                <a:cs typeface="Times New Roman" panose="02020603050405020304" pitchFamily="18" charset="0"/>
              </a:rPr>
              <a:t>trực</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tiếp</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và</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cách</a:t>
            </a:r>
            <a:r>
              <a:rPr lang="en-US" sz="2700" b="1" dirty="0" smtClean="0">
                <a:latin typeface="Times New Roman" panose="02020603050405020304" pitchFamily="18" charset="0"/>
                <a:cs typeface="Times New Roman" panose="02020603050405020304" pitchFamily="18" charset="0"/>
              </a:rPr>
              <a:t> dẫn gián tiếp</a:t>
            </a:r>
          </a:p>
          <a:p>
            <a:pPr algn="just">
              <a:spcBef>
                <a:spcPts val="600"/>
              </a:spcBef>
              <a:buAutoNum type="arabicPeriod"/>
            </a:pP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Sự</a:t>
            </a:r>
            <a:r>
              <a:rPr lang="en-US" sz="2700" b="1" dirty="0" smtClean="0">
                <a:latin typeface="Times New Roman" panose="02020603050405020304" pitchFamily="18" charset="0"/>
                <a:cs typeface="Times New Roman" panose="02020603050405020304" pitchFamily="18" charset="0"/>
              </a:rPr>
              <a:t> phát triển của từ vựng</a:t>
            </a:r>
          </a:p>
          <a:p>
            <a:pPr marL="342900" indent="-342900" algn="just">
              <a:spcBef>
                <a:spcPts val="600"/>
              </a:spcBef>
              <a:buAutoNum type="arabicPeriod"/>
            </a:pPr>
            <a:r>
              <a:rPr lang="en-US" sz="2700" b="1" dirty="0" smtClean="0">
                <a:latin typeface="Times New Roman" panose="02020603050405020304" pitchFamily="18" charset="0"/>
                <a:cs typeface="Times New Roman" panose="02020603050405020304" pitchFamily="18" charset="0"/>
              </a:rPr>
              <a:t>Thuật ngữ</a:t>
            </a:r>
          </a:p>
          <a:p>
            <a:pPr marL="342900" indent="-342900" algn="just">
              <a:spcBef>
                <a:spcPts val="600"/>
              </a:spcBef>
              <a:buAutoNum type="arabicPeriod"/>
            </a:pPr>
            <a:r>
              <a:rPr lang="en-US" sz="2700" b="1" dirty="0" smtClean="0">
                <a:latin typeface="Times New Roman" panose="02020603050405020304" pitchFamily="18" charset="0"/>
                <a:cs typeface="Times New Roman" panose="02020603050405020304" pitchFamily="18" charset="0"/>
              </a:rPr>
              <a:t>Trau dồi vốn từ</a:t>
            </a:r>
            <a:endParaRPr lang="en-US" sz="27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wipe(down)">
                                      <p:cBhvr>
                                        <p:cTn id="16" dur="500"/>
                                        <p:tgtEl>
                                          <p:spTgt spid="10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 grpId="0"/>
      <p:bldP spid="18" grpId="0"/>
      <p:bldP spid="19"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836712"/>
            <a:ext cx="2905458" cy="5295400"/>
          </a:xfrm>
          <a:prstGeom prst="rect">
            <a:avLst/>
          </a:prstGeom>
        </p:spPr>
      </p:pic>
      <p:sp>
        <p:nvSpPr>
          <p:cNvPr id="8" name="Rectangle 7"/>
          <p:cNvSpPr/>
          <p:nvPr/>
        </p:nvSpPr>
        <p:spPr>
          <a:xfrm>
            <a:off x="551384" y="777959"/>
            <a:ext cx="3067105" cy="1107996"/>
          </a:xfrm>
          <a:prstGeom prst="rect">
            <a:avLst/>
          </a:prstGeom>
        </p:spPr>
        <p:txBody>
          <a:bodyPr wrap="square">
            <a:spAutoFit/>
          </a:bodyPr>
          <a:lstStyle/>
          <a:p>
            <a:pPr marL="514350" indent="-514350" algn="just">
              <a:buAutoNum type="romanUcPeriod"/>
            </a:pP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buAutoNum type="romanUcPeriod"/>
            </a:pPr>
            <a:r>
              <a:rPr lang="en-US" sz="2200" b="1" dirty="0" err="1" smtClean="0">
                <a:solidFill>
                  <a:schemeClr val="bg1"/>
                </a:solidFill>
                <a:latin typeface="Arial" panose="020B0604020202020204" pitchFamily="34" charset="0"/>
                <a:cs typeface="Arial" panose="020B0604020202020204" pitchFamily="34" charset="0"/>
              </a:rPr>
              <a:t>Đọc</a:t>
            </a:r>
            <a:r>
              <a:rPr lang="en-US" sz="2200" b="1" dirty="0" smtClean="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buAutoNum type="romanUcPeriod"/>
            </a:pPr>
            <a:r>
              <a:rPr lang="en-US" sz="2200" b="1" dirty="0" err="1" smtClean="0">
                <a:solidFill>
                  <a:srgbClr val="C00000"/>
                </a:solidFill>
                <a:latin typeface="Arial" panose="020B0604020202020204" pitchFamily="34" charset="0"/>
                <a:cs typeface="Arial" panose="020B0604020202020204" pitchFamily="34" charset="0"/>
              </a:rPr>
              <a:t>Tổng</a:t>
            </a:r>
            <a:r>
              <a:rPr lang="en-US" sz="2200" b="1" dirty="0" smtClean="0">
                <a:solidFill>
                  <a:srgbClr val="C00000"/>
                </a:solidFill>
                <a:latin typeface="Arial" panose="020B0604020202020204" pitchFamily="34" charset="0"/>
                <a:cs typeface="Arial" panose="020B0604020202020204" pitchFamily="34" charset="0"/>
              </a:rPr>
              <a:t> </a:t>
            </a:r>
            <a:r>
              <a:rPr lang="en-US" sz="2200" b="1" dirty="0" err="1" smtClean="0">
                <a:solidFill>
                  <a:srgbClr val="C00000"/>
                </a:solidFill>
                <a:latin typeface="Arial" panose="020B0604020202020204" pitchFamily="34" charset="0"/>
                <a:cs typeface="Arial" panose="020B0604020202020204" pitchFamily="34" charset="0"/>
              </a:rPr>
              <a:t>kết</a:t>
            </a:r>
            <a:endParaRPr lang="en-US" sz="2200" b="1" dirty="0">
              <a:solidFill>
                <a:srgbClr val="C00000"/>
              </a:solidFill>
              <a:latin typeface="Arial" panose="020B0604020202020204" pitchFamily="34" charset="0"/>
              <a:cs typeface="Arial" panose="020B0604020202020204" pitchFamily="34" charset="0"/>
            </a:endParaRPr>
          </a:p>
        </p:txBody>
      </p:sp>
      <p:sp>
        <p:nvSpPr>
          <p:cNvPr id="18" name="Rectangle 17"/>
          <p:cNvSpPr/>
          <p:nvPr/>
        </p:nvSpPr>
        <p:spPr>
          <a:xfrm>
            <a:off x="3793167" y="2623552"/>
            <a:ext cx="7703433" cy="2985433"/>
          </a:xfrm>
          <a:prstGeom prst="rect">
            <a:avLst/>
          </a:prstGeom>
        </p:spPr>
        <p:txBody>
          <a:bodyPr wrap="square">
            <a:spAutoFit/>
          </a:bodyPr>
          <a:lstStyle/>
          <a:p>
            <a:pPr algn="just">
              <a:spcBef>
                <a:spcPts val="600"/>
              </a:spcBef>
              <a:spcAft>
                <a:spcPts val="600"/>
              </a:spcAft>
            </a:pPr>
            <a:r>
              <a:rPr lang="en-US" sz="2800" b="1" dirty="0" smtClean="0"/>
              <a:t>- </a:t>
            </a:r>
            <a:r>
              <a:rPr lang="en-US" sz="2800" b="1" dirty="0" err="1" smtClean="0"/>
              <a:t>Thể</a:t>
            </a:r>
            <a:r>
              <a:rPr lang="en-US" sz="2800" b="1" dirty="0" smtClean="0"/>
              <a:t> </a:t>
            </a:r>
            <a:r>
              <a:rPr lang="en-US" sz="2800" b="1" dirty="0" err="1"/>
              <a:t>thơ</a:t>
            </a:r>
            <a:r>
              <a:rPr lang="en-US" sz="2800" b="1" dirty="0"/>
              <a:t> </a:t>
            </a:r>
            <a:r>
              <a:rPr lang="en-US" sz="2800" b="1" dirty="0" err="1"/>
              <a:t>năm</a:t>
            </a:r>
            <a:r>
              <a:rPr lang="en-US" sz="2800" b="1" dirty="0"/>
              <a:t> </a:t>
            </a:r>
            <a:r>
              <a:rPr lang="en-US" sz="2800" b="1" dirty="0" err="1" smtClean="0"/>
              <a:t>chữ</a:t>
            </a:r>
            <a:r>
              <a:rPr lang="en-US" sz="2800" b="1" dirty="0" smtClean="0"/>
              <a:t> </a:t>
            </a:r>
            <a:r>
              <a:rPr lang="en-US" sz="2800" b="1" dirty="0" err="1" smtClean="0"/>
              <a:t>phù</a:t>
            </a:r>
            <a:r>
              <a:rPr lang="en-US" sz="2800" b="1" dirty="0" smtClean="0"/>
              <a:t> </a:t>
            </a:r>
            <a:r>
              <a:rPr lang="en-US" sz="2800" b="1" dirty="0" err="1"/>
              <a:t>hợp</a:t>
            </a:r>
            <a:r>
              <a:rPr lang="en-US" sz="2800" b="1" dirty="0"/>
              <a:t> </a:t>
            </a:r>
            <a:r>
              <a:rPr lang="en-US" sz="2800" b="1" dirty="0" err="1" smtClean="0"/>
              <a:t>với</a:t>
            </a:r>
            <a:r>
              <a:rPr lang="en-US" sz="2800" b="1" dirty="0" smtClean="0"/>
              <a:t> </a:t>
            </a:r>
            <a:r>
              <a:rPr lang="en-US" sz="2800" b="1" dirty="0" err="1" smtClean="0"/>
              <a:t>giọng</a:t>
            </a:r>
            <a:r>
              <a:rPr lang="en-US" sz="2800" b="1" dirty="0" smtClean="0"/>
              <a:t> </a:t>
            </a:r>
            <a:r>
              <a:rPr lang="en-US" sz="2800" b="1" dirty="0" err="1" smtClean="0"/>
              <a:t>điệu</a:t>
            </a:r>
            <a:r>
              <a:rPr lang="en-US" sz="2800" b="1" dirty="0" smtClean="0"/>
              <a:t> </a:t>
            </a:r>
            <a:r>
              <a:rPr lang="en-US" sz="2800" b="1" dirty="0" err="1" smtClean="0"/>
              <a:t>tâm</a:t>
            </a:r>
            <a:r>
              <a:rPr lang="en-US" sz="2800" b="1" dirty="0" smtClean="0"/>
              <a:t> </a:t>
            </a:r>
            <a:r>
              <a:rPr lang="en-US" sz="2800" b="1" dirty="0" err="1" smtClean="0"/>
              <a:t>tình</a:t>
            </a:r>
            <a:r>
              <a:rPr lang="en-US" sz="2800" b="1" dirty="0" smtClean="0"/>
              <a:t> </a:t>
            </a:r>
            <a:r>
              <a:rPr lang="en-US" sz="2800" b="1" dirty="0" err="1" smtClean="0"/>
              <a:t>tự</a:t>
            </a:r>
            <a:r>
              <a:rPr lang="en-US" sz="2800" b="1" dirty="0" smtClean="0"/>
              <a:t> </a:t>
            </a:r>
            <a:r>
              <a:rPr lang="en-US" sz="2800" b="1" dirty="0" err="1" smtClean="0"/>
              <a:t>nhiên</a:t>
            </a:r>
            <a:endParaRPr lang="en-US" sz="2800" b="1" dirty="0" smtClean="0"/>
          </a:p>
          <a:p>
            <a:pPr algn="just">
              <a:spcBef>
                <a:spcPts val="600"/>
              </a:spcBef>
              <a:spcAft>
                <a:spcPts val="600"/>
              </a:spcAft>
            </a:pPr>
            <a:r>
              <a:rPr lang="en-US" sz="2800" b="1" dirty="0" smtClean="0"/>
              <a:t>- </a:t>
            </a:r>
            <a:r>
              <a:rPr lang="en-US" sz="2800" b="1" dirty="0" err="1" smtClean="0"/>
              <a:t>Kết</a:t>
            </a:r>
            <a:r>
              <a:rPr lang="en-US" sz="2800" b="1" dirty="0" smtClean="0"/>
              <a:t> </a:t>
            </a:r>
            <a:r>
              <a:rPr lang="en-US" sz="2800" b="1" dirty="0"/>
              <a:t>hợp </a:t>
            </a:r>
            <a:r>
              <a:rPr lang="en-US" sz="2800" b="1" dirty="0" err="1"/>
              <a:t>hài</a:t>
            </a:r>
            <a:r>
              <a:rPr lang="en-US" sz="2800" b="1" dirty="0"/>
              <a:t> </a:t>
            </a:r>
            <a:r>
              <a:rPr lang="en-US" sz="2800" b="1" dirty="0" err="1" smtClean="0"/>
              <a:t>hòa</a:t>
            </a:r>
            <a:r>
              <a:rPr lang="en-US" sz="2800" b="1" dirty="0" smtClean="0"/>
              <a:t> </a:t>
            </a:r>
            <a:r>
              <a:rPr lang="en-US" sz="2800" b="1" dirty="0" err="1"/>
              <a:t>giữa</a:t>
            </a:r>
            <a:r>
              <a:rPr lang="en-US" sz="2800" b="1" dirty="0"/>
              <a:t> </a:t>
            </a:r>
            <a:r>
              <a:rPr lang="en-US" sz="2800" b="1" dirty="0" err="1"/>
              <a:t>trữ</a:t>
            </a:r>
            <a:r>
              <a:rPr lang="en-US" sz="2800" b="1" dirty="0"/>
              <a:t> </a:t>
            </a:r>
            <a:r>
              <a:rPr lang="en-US" sz="2800" b="1" dirty="0" err="1" smtClean="0"/>
              <a:t>tình</a:t>
            </a:r>
            <a:r>
              <a:rPr lang="en-US" sz="2800" b="1" dirty="0" smtClean="0"/>
              <a:t> </a:t>
            </a:r>
            <a:r>
              <a:rPr lang="en-US" sz="2800" b="1" dirty="0" err="1" smtClean="0"/>
              <a:t>với</a:t>
            </a:r>
            <a:r>
              <a:rPr lang="en-US" sz="2800" b="1" dirty="0" smtClean="0"/>
              <a:t> </a:t>
            </a:r>
            <a:r>
              <a:rPr lang="en-US" sz="2800" b="1" dirty="0" err="1" smtClean="0"/>
              <a:t>tự</a:t>
            </a:r>
            <a:r>
              <a:rPr lang="en-US" sz="2800" b="1" dirty="0" smtClean="0"/>
              <a:t> </a:t>
            </a:r>
            <a:r>
              <a:rPr lang="en-US" sz="2800" b="1" dirty="0" err="1" smtClean="0"/>
              <a:t>sự</a:t>
            </a:r>
            <a:r>
              <a:rPr lang="en-US" sz="2800" b="1" dirty="0" smtClean="0"/>
              <a:t>, </a:t>
            </a:r>
            <a:r>
              <a:rPr lang="en-US" sz="2800" b="1" dirty="0" err="1" smtClean="0"/>
              <a:t>nghị</a:t>
            </a:r>
            <a:r>
              <a:rPr lang="en-US" sz="2800" b="1" dirty="0" smtClean="0"/>
              <a:t> </a:t>
            </a:r>
            <a:r>
              <a:rPr lang="en-US" sz="2800" b="1" dirty="0" err="1" smtClean="0"/>
              <a:t>luận</a:t>
            </a:r>
            <a:endParaRPr lang="en-US" sz="2800" b="1" dirty="0"/>
          </a:p>
          <a:p>
            <a:pPr algn="just">
              <a:spcBef>
                <a:spcPts val="600"/>
              </a:spcBef>
              <a:spcAft>
                <a:spcPts val="600"/>
              </a:spcAft>
            </a:pPr>
            <a:r>
              <a:rPr lang="en-US" sz="2800" b="1" dirty="0" smtClean="0"/>
              <a:t>- </a:t>
            </a:r>
            <a:r>
              <a:rPr lang="en-US" sz="2800" b="1" dirty="0" err="1" smtClean="0"/>
              <a:t>Hình</a:t>
            </a:r>
            <a:r>
              <a:rPr lang="en-US" sz="2800" b="1" dirty="0" smtClean="0"/>
              <a:t> </a:t>
            </a:r>
            <a:r>
              <a:rPr lang="en-US" sz="2800" b="1" dirty="0"/>
              <a:t>ảnh thơ </a:t>
            </a:r>
            <a:r>
              <a:rPr lang="en-US" sz="2800" b="1" dirty="0" err="1"/>
              <a:t>sáng</a:t>
            </a:r>
            <a:r>
              <a:rPr lang="en-US" sz="2800" b="1" dirty="0"/>
              <a:t> </a:t>
            </a:r>
            <a:r>
              <a:rPr lang="en-US" sz="2800" b="1" dirty="0" err="1" smtClean="0"/>
              <a:t>tạo</a:t>
            </a:r>
            <a:r>
              <a:rPr lang="en-US" sz="2800" b="1" dirty="0" smtClean="0"/>
              <a:t>, </a:t>
            </a:r>
            <a:r>
              <a:rPr lang="en-US" sz="2800" b="1" dirty="0" err="1" smtClean="0"/>
              <a:t>nhiều</a:t>
            </a:r>
            <a:r>
              <a:rPr lang="en-US" sz="2800" b="1" dirty="0" smtClean="0"/>
              <a:t> </a:t>
            </a:r>
            <a:r>
              <a:rPr lang="en-US" sz="2800" b="1" dirty="0" err="1"/>
              <a:t>tầng</a:t>
            </a:r>
            <a:r>
              <a:rPr lang="en-US" sz="2800" b="1" dirty="0"/>
              <a:t> </a:t>
            </a:r>
            <a:r>
              <a:rPr lang="en-US" sz="2800" b="1" dirty="0" err="1" smtClean="0"/>
              <a:t>nghĩa</a:t>
            </a:r>
            <a:r>
              <a:rPr lang="en-US" sz="2800" b="1" dirty="0" smtClean="0"/>
              <a:t>; </a:t>
            </a:r>
            <a:r>
              <a:rPr lang="en-US" sz="2800" b="1" dirty="0" err="1" smtClean="0"/>
              <a:t>từ</a:t>
            </a:r>
            <a:r>
              <a:rPr lang="en-US" sz="2800" b="1" dirty="0" smtClean="0"/>
              <a:t> </a:t>
            </a:r>
            <a:r>
              <a:rPr lang="en-US" sz="2800" b="1" dirty="0" err="1" smtClean="0"/>
              <a:t>ngữ</a:t>
            </a:r>
            <a:r>
              <a:rPr lang="en-US" sz="2800" b="1" dirty="0" smtClean="0"/>
              <a:t> </a:t>
            </a:r>
            <a:r>
              <a:rPr lang="en-US" sz="2800" b="1" dirty="0" err="1" smtClean="0"/>
              <a:t>gợi</a:t>
            </a:r>
            <a:r>
              <a:rPr lang="en-US" sz="2800" b="1" dirty="0" smtClean="0"/>
              <a:t> </a:t>
            </a:r>
            <a:r>
              <a:rPr lang="en-US" sz="2800" b="1" dirty="0" err="1" smtClean="0"/>
              <a:t>cảm</a:t>
            </a:r>
            <a:endParaRPr lang="en-US" sz="2800" b="1" dirty="0">
              <a:latin typeface="Arial" pitchFamily="34" charset="0"/>
              <a:cs typeface="Arial" pitchFamily="34" charset="0"/>
            </a:endParaRPr>
          </a:p>
        </p:txBody>
      </p:sp>
      <p:sp>
        <p:nvSpPr>
          <p:cNvPr id="16" name="Oval 15"/>
          <p:cNvSpPr/>
          <p:nvPr/>
        </p:nvSpPr>
        <p:spPr>
          <a:xfrm>
            <a:off x="3498764" y="994536"/>
            <a:ext cx="1446532" cy="1083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793168" y="1231581"/>
            <a:ext cx="792088" cy="584775"/>
          </a:xfrm>
          <a:prstGeom prst="rect">
            <a:avLst/>
          </a:prstGeom>
          <a:noFill/>
        </p:spPr>
        <p:txBody>
          <a:bodyPr wrap="square" rtlCol="0">
            <a:spAutoFit/>
          </a:bodyPr>
          <a:lstStyle/>
          <a:p>
            <a:pPr algn="ctr"/>
            <a:r>
              <a:rPr lang="en-US" sz="3200" b="1" dirty="0" smtClean="0">
                <a:solidFill>
                  <a:schemeClr val="bg2"/>
                </a:solidFill>
              </a:rPr>
              <a:t>1</a:t>
            </a:r>
            <a:endParaRPr lang="en-US" sz="3200" b="1" dirty="0">
              <a:solidFill>
                <a:schemeClr val="bg2"/>
              </a:solidFill>
            </a:endParaRPr>
          </a:p>
        </p:txBody>
      </p:sp>
      <p:sp>
        <p:nvSpPr>
          <p:cNvPr id="19" name="TextBox 18"/>
          <p:cNvSpPr txBox="1"/>
          <p:nvPr/>
        </p:nvSpPr>
        <p:spPr>
          <a:xfrm>
            <a:off x="4786590" y="1231580"/>
            <a:ext cx="2677562"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b="1" dirty="0" err="1" smtClean="0">
                <a:solidFill>
                  <a:srgbClr val="002060"/>
                </a:solidFill>
                <a:latin typeface="Arial" pitchFamily="34" charset="0"/>
                <a:cs typeface="Arial" pitchFamily="34" charset="0"/>
              </a:rPr>
              <a:t>Nghệ</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thuật</a:t>
            </a:r>
            <a:endParaRPr lang="en-US" sz="3600" b="1" dirty="0">
              <a:solidFill>
                <a:srgbClr val="002060"/>
              </a:solidFill>
              <a:latin typeface="Arial" pitchFamily="34" charset="0"/>
              <a:cs typeface="Arial" pitchFamily="34" charset="0"/>
            </a:endParaRPr>
          </a:p>
        </p:txBody>
      </p:sp>
      <p:sp>
        <p:nvSpPr>
          <p:cNvPr id="2" name="Rectangle 1"/>
          <p:cNvSpPr/>
          <p:nvPr/>
        </p:nvSpPr>
        <p:spPr>
          <a:xfrm>
            <a:off x="5087888" y="305422"/>
            <a:ext cx="4368504" cy="523220"/>
          </a:xfrm>
          <a:prstGeom prst="rect">
            <a:avLst/>
          </a:prstGeom>
        </p:spPr>
        <p:txBody>
          <a:bodyPr wrap="none">
            <a:spAutoFit/>
          </a:bodyPr>
          <a:lstStyle/>
          <a:p>
            <a:pPr algn="ctr"/>
            <a:r>
              <a:rPr lang="en-US" altLang="x-none" sz="2800" b="1" dirty="0">
                <a:solidFill>
                  <a:srgbClr val="FFFF00"/>
                </a:solidFill>
                <a:latin typeface="Times New Roman" panose="02020603050405020304" pitchFamily="18" charset="0"/>
                <a:ea typeface="Arial Hebrew Scholar" charset="-79"/>
                <a:cs typeface="Times New Roman" panose="02020603050405020304" pitchFamily="18" charset="0"/>
              </a:rPr>
              <a:t>B. </a:t>
            </a:r>
            <a:r>
              <a:rPr lang="en-US" altLang="x-none" sz="2800" b="1" i="1" dirty="0">
                <a:solidFill>
                  <a:srgbClr val="FFFF00"/>
                </a:solidFill>
                <a:latin typeface="Times New Roman" panose="02020603050405020304" pitchFamily="18" charset="0"/>
                <a:ea typeface="Arial Hebrew Scholar" charset="-79"/>
                <a:cs typeface="Times New Roman" panose="02020603050405020304" pitchFamily="18" charset="0"/>
              </a:rPr>
              <a:t>Ánh trăng </a:t>
            </a:r>
            <a:r>
              <a:rPr lang="en-US" altLang="x-none" sz="2800" b="1" dirty="0">
                <a:solidFill>
                  <a:srgbClr val="FFFF00"/>
                </a:solidFill>
                <a:latin typeface="Times New Roman" panose="02020603050405020304" pitchFamily="18" charset="0"/>
                <a:ea typeface="Arial Hebrew Scholar" charset="-79"/>
                <a:cs typeface="Times New Roman" panose="02020603050405020304" pitchFamily="18" charset="0"/>
              </a:rPr>
              <a:t>(Nguyễn Duy)</a:t>
            </a:r>
          </a:p>
        </p:txBody>
      </p:sp>
      <p:pic>
        <p:nvPicPr>
          <p:cNvPr id="6146" name="Picture 2" descr="Super Worm Moon&quot; to be visible on Monday night â The K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85" y="2924944"/>
            <a:ext cx="2905458" cy="325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1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animBg="1"/>
      <p:bldP spid="17"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836712"/>
            <a:ext cx="2905458" cy="5295400"/>
          </a:xfrm>
          <a:prstGeom prst="rect">
            <a:avLst/>
          </a:prstGeom>
        </p:spPr>
      </p:pic>
      <p:sp>
        <p:nvSpPr>
          <p:cNvPr id="8" name="Rectangle 7"/>
          <p:cNvSpPr/>
          <p:nvPr/>
        </p:nvSpPr>
        <p:spPr>
          <a:xfrm>
            <a:off x="551384" y="777959"/>
            <a:ext cx="3067105" cy="1107996"/>
          </a:xfrm>
          <a:prstGeom prst="rect">
            <a:avLst/>
          </a:prstGeom>
        </p:spPr>
        <p:txBody>
          <a:bodyPr wrap="square">
            <a:spAutoFit/>
          </a:bodyPr>
          <a:lstStyle/>
          <a:p>
            <a:pPr marL="514350" indent="-514350" algn="just">
              <a:buAutoNum type="romanUcPeriod"/>
            </a:pP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buAutoNum type="romanUcPeriod"/>
            </a:pPr>
            <a:r>
              <a:rPr lang="en-US" sz="2200" b="1" dirty="0" err="1" smtClean="0">
                <a:solidFill>
                  <a:schemeClr val="bg1"/>
                </a:solidFill>
                <a:latin typeface="Arial" panose="020B0604020202020204" pitchFamily="34" charset="0"/>
                <a:cs typeface="Arial" panose="020B0604020202020204" pitchFamily="34" charset="0"/>
              </a:rPr>
              <a:t>Đọc</a:t>
            </a:r>
            <a:r>
              <a:rPr lang="en-US" sz="2200" b="1" dirty="0" smtClean="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marL="514350" indent="-514350" algn="just">
              <a:buAutoNum type="romanUcPeriod"/>
            </a:pPr>
            <a:r>
              <a:rPr lang="en-US" sz="2200" b="1" dirty="0" err="1" smtClean="0">
                <a:solidFill>
                  <a:srgbClr val="C00000"/>
                </a:solidFill>
                <a:latin typeface="Arial" panose="020B0604020202020204" pitchFamily="34" charset="0"/>
                <a:cs typeface="Arial" panose="020B0604020202020204" pitchFamily="34" charset="0"/>
              </a:rPr>
              <a:t>Tổng</a:t>
            </a:r>
            <a:r>
              <a:rPr lang="en-US" sz="2200" b="1" dirty="0" smtClean="0">
                <a:solidFill>
                  <a:srgbClr val="C00000"/>
                </a:solidFill>
                <a:latin typeface="Arial" panose="020B0604020202020204" pitchFamily="34" charset="0"/>
                <a:cs typeface="Arial" panose="020B0604020202020204" pitchFamily="34" charset="0"/>
              </a:rPr>
              <a:t> </a:t>
            </a:r>
            <a:r>
              <a:rPr lang="en-US" sz="2200" b="1" dirty="0" err="1" smtClean="0">
                <a:solidFill>
                  <a:srgbClr val="C00000"/>
                </a:solidFill>
                <a:latin typeface="Arial" panose="020B0604020202020204" pitchFamily="34" charset="0"/>
                <a:cs typeface="Arial" panose="020B0604020202020204" pitchFamily="34" charset="0"/>
              </a:rPr>
              <a:t>kết</a:t>
            </a:r>
            <a:endParaRPr lang="en-US" sz="2200" b="1"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3978529" y="2409850"/>
            <a:ext cx="7662087" cy="2908489"/>
          </a:xfrm>
          <a:prstGeom prst="rect">
            <a:avLst/>
          </a:prstGeom>
        </p:spPr>
        <p:txBody>
          <a:bodyPr wrap="square">
            <a:spAutoFit/>
          </a:bodyPr>
          <a:lstStyle/>
          <a:p>
            <a:pPr algn="just">
              <a:spcBef>
                <a:spcPts val="600"/>
              </a:spcBef>
              <a:spcAft>
                <a:spcPts val="600"/>
              </a:spcAft>
            </a:pPr>
            <a:r>
              <a:rPr lang="en-US" sz="2800" b="1" dirty="0" smtClean="0"/>
              <a:t>- </a:t>
            </a:r>
            <a:r>
              <a:rPr lang="en-US" sz="2800" b="1" dirty="0" err="1" smtClean="0"/>
              <a:t>Trăng</a:t>
            </a:r>
            <a:r>
              <a:rPr lang="en-US" sz="2800" b="1" dirty="0" smtClean="0"/>
              <a:t> </a:t>
            </a:r>
            <a:r>
              <a:rPr lang="en-US" sz="2800" b="1" dirty="0" err="1" smtClean="0"/>
              <a:t>là</a:t>
            </a:r>
            <a:r>
              <a:rPr lang="en-US" sz="2800" b="1" dirty="0" smtClean="0"/>
              <a:t> </a:t>
            </a:r>
            <a:r>
              <a:rPr lang="en-US" sz="2800" b="1" dirty="0"/>
              <a:t>biểu tượng cho quá khứ nghĩa tình, cho vẻ </a:t>
            </a:r>
            <a:r>
              <a:rPr lang="en-US" sz="2800" b="1" dirty="0" err="1"/>
              <a:t>đẹp</a:t>
            </a:r>
            <a:r>
              <a:rPr lang="en-US" sz="2800" b="1" dirty="0"/>
              <a:t> </a:t>
            </a:r>
            <a:r>
              <a:rPr lang="en-US" sz="2800" b="1" dirty="0" err="1" smtClean="0"/>
              <a:t>bình</a:t>
            </a:r>
            <a:r>
              <a:rPr lang="en-US" sz="2800" b="1" dirty="0" smtClean="0"/>
              <a:t> </a:t>
            </a:r>
            <a:r>
              <a:rPr lang="en-US" sz="2800" b="1" dirty="0" err="1" smtClean="0"/>
              <a:t>dị</a:t>
            </a:r>
            <a:r>
              <a:rPr lang="en-US" sz="2800" b="1" dirty="0" smtClean="0"/>
              <a:t> </a:t>
            </a:r>
            <a:r>
              <a:rPr lang="en-US" sz="2800" b="1" dirty="0" err="1" smtClean="0"/>
              <a:t>mà</a:t>
            </a:r>
            <a:r>
              <a:rPr lang="en-US" sz="2800" b="1" dirty="0" smtClean="0"/>
              <a:t> </a:t>
            </a:r>
            <a:r>
              <a:rPr lang="en-US" sz="2800" b="1" dirty="0"/>
              <a:t>vĩnh hằng.</a:t>
            </a:r>
          </a:p>
          <a:p>
            <a:pPr algn="just">
              <a:spcBef>
                <a:spcPts val="600"/>
              </a:spcBef>
              <a:spcAft>
                <a:spcPts val="600"/>
              </a:spcAft>
            </a:pPr>
            <a:r>
              <a:rPr lang="en-US" sz="2800" b="1" dirty="0"/>
              <a:t>- Bài </a:t>
            </a:r>
            <a:r>
              <a:rPr lang="en-US" sz="2800" b="1" dirty="0" err="1"/>
              <a:t>thơ</a:t>
            </a:r>
            <a:r>
              <a:rPr lang="en-US" sz="2800" b="1" dirty="0"/>
              <a:t> </a:t>
            </a:r>
            <a:r>
              <a:rPr lang="en-US" sz="2800" b="1" dirty="0" err="1" smtClean="0"/>
              <a:t>gợi</a:t>
            </a:r>
            <a:r>
              <a:rPr lang="en-US" sz="2800" b="1" dirty="0" smtClean="0"/>
              <a:t> </a:t>
            </a:r>
            <a:r>
              <a:rPr lang="en-US" sz="2800" b="1" dirty="0" err="1" smtClean="0"/>
              <a:t>nhắc</a:t>
            </a:r>
            <a:r>
              <a:rPr lang="en-US" sz="2800" b="1" dirty="0" smtClean="0"/>
              <a:t> </a:t>
            </a:r>
            <a:r>
              <a:rPr lang="en-US" sz="2800" b="1" dirty="0" err="1" smtClean="0"/>
              <a:t>thái</a:t>
            </a:r>
            <a:r>
              <a:rPr lang="en-US" sz="2800" b="1" dirty="0" smtClean="0"/>
              <a:t> </a:t>
            </a:r>
            <a:r>
              <a:rPr lang="en-US" sz="2800" b="1" dirty="0" err="1" smtClean="0"/>
              <a:t>độ</a:t>
            </a:r>
            <a:r>
              <a:rPr lang="en-US" sz="2800" b="1" dirty="0" smtClean="0"/>
              <a:t> </a:t>
            </a:r>
            <a:r>
              <a:rPr lang="en-US" sz="2800" b="1" dirty="0" err="1" smtClean="0"/>
              <a:t>sống</a:t>
            </a:r>
            <a:r>
              <a:rPr lang="en-US" sz="2800" b="1" dirty="0" smtClean="0"/>
              <a:t> </a:t>
            </a:r>
            <a:r>
              <a:rPr lang="en-US" sz="2800" b="1" i="1" dirty="0" err="1" smtClean="0"/>
              <a:t>uống</a:t>
            </a:r>
            <a:r>
              <a:rPr lang="en-US" sz="2800" b="1" i="1" dirty="0" smtClean="0"/>
              <a:t> </a:t>
            </a:r>
            <a:r>
              <a:rPr lang="en-US" sz="2800" b="1" i="1" dirty="0"/>
              <a:t>nước </a:t>
            </a:r>
            <a:r>
              <a:rPr lang="en-US" sz="2800" b="1" i="1" dirty="0" err="1"/>
              <a:t>nhớ</a:t>
            </a:r>
            <a:r>
              <a:rPr lang="en-US" sz="2800" b="1" i="1" dirty="0"/>
              <a:t> </a:t>
            </a:r>
            <a:r>
              <a:rPr lang="en-US" sz="2800" b="1" i="1" dirty="0" err="1" smtClean="0"/>
              <a:t>nguồn</a:t>
            </a:r>
            <a:r>
              <a:rPr lang="en-US" sz="2800" b="1" dirty="0" smtClean="0"/>
              <a:t>, </a:t>
            </a:r>
            <a:r>
              <a:rPr lang="en-US" sz="2800" b="1" dirty="0" err="1" smtClean="0"/>
              <a:t>ân</a:t>
            </a:r>
            <a:r>
              <a:rPr lang="en-US" sz="2800" b="1" dirty="0" smtClean="0"/>
              <a:t> </a:t>
            </a:r>
            <a:r>
              <a:rPr lang="en-US" sz="2800" b="1" dirty="0" err="1" smtClean="0"/>
              <a:t>nghĩa</a:t>
            </a:r>
            <a:r>
              <a:rPr lang="en-US" sz="2800" b="1" dirty="0" smtClean="0"/>
              <a:t> </a:t>
            </a:r>
            <a:r>
              <a:rPr lang="en-US" sz="2800" b="1" dirty="0" err="1" smtClean="0"/>
              <a:t>thủy</a:t>
            </a:r>
            <a:r>
              <a:rPr lang="en-US" sz="2800" b="1" dirty="0" smtClean="0"/>
              <a:t> </a:t>
            </a:r>
            <a:r>
              <a:rPr lang="en-US" sz="2800" b="1" dirty="0" err="1" smtClean="0"/>
              <a:t>chung</a:t>
            </a:r>
            <a:r>
              <a:rPr lang="en-US" sz="2800" b="1" dirty="0" smtClean="0"/>
              <a:t> </a:t>
            </a:r>
            <a:r>
              <a:rPr lang="en-US" sz="2800" b="1" dirty="0" err="1" smtClean="0"/>
              <a:t>cùng</a:t>
            </a:r>
            <a:r>
              <a:rPr lang="en-US" sz="2800" b="1" dirty="0" smtClean="0"/>
              <a:t> </a:t>
            </a:r>
            <a:r>
              <a:rPr lang="en-US" sz="2800" b="1" dirty="0" err="1" smtClean="0"/>
              <a:t>quá</a:t>
            </a:r>
            <a:r>
              <a:rPr lang="en-US" sz="2800" b="1" dirty="0" smtClean="0"/>
              <a:t> </a:t>
            </a:r>
            <a:r>
              <a:rPr lang="en-US" sz="2800" b="1" dirty="0" err="1" smtClean="0"/>
              <a:t>khứ</a:t>
            </a:r>
            <a:r>
              <a:rPr lang="en-US" sz="2800" b="1" dirty="0" smtClean="0"/>
              <a:t>.</a:t>
            </a:r>
            <a:endParaRPr lang="en-US" sz="2800" b="1" dirty="0"/>
          </a:p>
          <a:p>
            <a:pPr lvl="0" algn="just"/>
            <a:endParaRPr lang="en-US" sz="2800" b="1" dirty="0">
              <a:latin typeface="Arial" pitchFamily="34" charset="0"/>
              <a:cs typeface="Arial" pitchFamily="34" charset="0"/>
            </a:endParaRPr>
          </a:p>
        </p:txBody>
      </p:sp>
      <p:sp>
        <p:nvSpPr>
          <p:cNvPr id="21" name="TextBox 20"/>
          <p:cNvSpPr txBox="1"/>
          <p:nvPr/>
        </p:nvSpPr>
        <p:spPr>
          <a:xfrm>
            <a:off x="5620343" y="1200802"/>
            <a:ext cx="2407973"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b="1" dirty="0" err="1" smtClean="0">
                <a:solidFill>
                  <a:srgbClr val="002060"/>
                </a:solidFill>
                <a:latin typeface="Arial" pitchFamily="34" charset="0"/>
                <a:cs typeface="Arial" pitchFamily="34" charset="0"/>
              </a:rPr>
              <a:t>Nội</a:t>
            </a:r>
            <a:r>
              <a:rPr lang="en-US" sz="3600" b="1" dirty="0" smtClean="0">
                <a:solidFill>
                  <a:srgbClr val="002060"/>
                </a:solidFill>
                <a:latin typeface="Arial" pitchFamily="34" charset="0"/>
                <a:cs typeface="Arial" pitchFamily="34" charset="0"/>
              </a:rPr>
              <a:t> dung</a:t>
            </a:r>
            <a:endParaRPr lang="en-US" sz="3600" b="1" dirty="0">
              <a:solidFill>
                <a:srgbClr val="002060"/>
              </a:solidFill>
              <a:latin typeface="Arial" pitchFamily="34" charset="0"/>
              <a:cs typeface="Arial" pitchFamily="34" charset="0"/>
            </a:endParaRPr>
          </a:p>
        </p:txBody>
      </p:sp>
      <p:sp>
        <p:nvSpPr>
          <p:cNvPr id="23" name="Oval 22"/>
          <p:cNvSpPr/>
          <p:nvPr/>
        </p:nvSpPr>
        <p:spPr>
          <a:xfrm>
            <a:off x="4396208" y="982251"/>
            <a:ext cx="1446532" cy="1083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723430" y="1199526"/>
            <a:ext cx="792088" cy="584775"/>
          </a:xfrm>
          <a:prstGeom prst="rect">
            <a:avLst/>
          </a:prstGeom>
          <a:noFill/>
        </p:spPr>
        <p:txBody>
          <a:bodyPr wrap="square" rtlCol="0">
            <a:spAutoFit/>
          </a:bodyPr>
          <a:lstStyle/>
          <a:p>
            <a:pPr algn="ctr"/>
            <a:r>
              <a:rPr lang="en-US" sz="3200" b="1" dirty="0">
                <a:solidFill>
                  <a:schemeClr val="bg2"/>
                </a:solidFill>
              </a:rPr>
              <a:t>2</a:t>
            </a:r>
          </a:p>
        </p:txBody>
      </p:sp>
      <p:sp>
        <p:nvSpPr>
          <p:cNvPr id="2" name="Rectangle 1"/>
          <p:cNvSpPr/>
          <p:nvPr/>
        </p:nvSpPr>
        <p:spPr>
          <a:xfrm>
            <a:off x="5087888" y="305422"/>
            <a:ext cx="4368504" cy="523220"/>
          </a:xfrm>
          <a:prstGeom prst="rect">
            <a:avLst/>
          </a:prstGeom>
        </p:spPr>
        <p:txBody>
          <a:bodyPr wrap="none">
            <a:spAutoFit/>
          </a:bodyPr>
          <a:lstStyle/>
          <a:p>
            <a:pPr algn="ctr"/>
            <a:r>
              <a:rPr lang="en-US" altLang="x-none" sz="2800" b="1" dirty="0">
                <a:solidFill>
                  <a:srgbClr val="FFFF00"/>
                </a:solidFill>
                <a:latin typeface="Times New Roman" panose="02020603050405020304" pitchFamily="18" charset="0"/>
                <a:ea typeface="Arial Hebrew Scholar" charset="-79"/>
                <a:cs typeface="Times New Roman" panose="02020603050405020304" pitchFamily="18" charset="0"/>
              </a:rPr>
              <a:t>B. </a:t>
            </a:r>
            <a:r>
              <a:rPr lang="en-US" altLang="x-none" sz="2800" b="1" i="1" dirty="0">
                <a:solidFill>
                  <a:srgbClr val="FFFF00"/>
                </a:solidFill>
                <a:latin typeface="Times New Roman" panose="02020603050405020304" pitchFamily="18" charset="0"/>
                <a:ea typeface="Arial Hebrew Scholar" charset="-79"/>
                <a:cs typeface="Times New Roman" panose="02020603050405020304" pitchFamily="18" charset="0"/>
              </a:rPr>
              <a:t>Ánh trăng </a:t>
            </a:r>
            <a:r>
              <a:rPr lang="en-US" altLang="x-none" sz="2800" b="1" dirty="0">
                <a:solidFill>
                  <a:srgbClr val="FFFF00"/>
                </a:solidFill>
                <a:latin typeface="Times New Roman" panose="02020603050405020304" pitchFamily="18" charset="0"/>
                <a:ea typeface="Arial Hebrew Scholar" charset="-79"/>
                <a:cs typeface="Times New Roman" panose="02020603050405020304" pitchFamily="18" charset="0"/>
              </a:rPr>
              <a:t>(Nguyễn Duy)</a:t>
            </a:r>
          </a:p>
        </p:txBody>
      </p:sp>
      <p:pic>
        <p:nvPicPr>
          <p:cNvPr id="6146" name="Picture 2" descr="Super Worm Moon&quot; to be visible on Monday night â The K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85" y="2924944"/>
            <a:ext cx="2905458" cy="325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9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3"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711624" y="493365"/>
            <a:ext cx="7920880" cy="487363"/>
          </a:xfrm>
          <a:prstGeom prst="rect">
            <a:avLst/>
          </a:prstGeom>
        </p:spPr>
        <p:txBody>
          <a:bodyP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endParaRPr lang="en-US" altLang="x-none" sz="2400" b="1" dirty="0">
              <a:solidFill>
                <a:srgbClr val="FFFF00"/>
              </a:solidFill>
              <a:latin typeface="Arial" pitchFamily="34" charset="0"/>
              <a:ea typeface="Arial Hebrew Scholar" charset="-79"/>
              <a:cs typeface="Arial" pitchFamily="34" charset="0"/>
            </a:endParaRPr>
          </a:p>
        </p:txBody>
      </p:sp>
      <p:sp>
        <p:nvSpPr>
          <p:cNvPr id="26" name="Title 1"/>
          <p:cNvSpPr txBox="1">
            <a:spLocks/>
          </p:cNvSpPr>
          <p:nvPr/>
        </p:nvSpPr>
        <p:spPr>
          <a:xfrm>
            <a:off x="937132" y="338719"/>
            <a:ext cx="10515600" cy="1325563"/>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pPr>
            <a:endParaRPr lang="en-US" sz="3200" b="1" dirty="0" smtClean="0">
              <a:solidFill>
                <a:srgbClr val="FFFF00"/>
              </a:solidFill>
              <a:latin typeface="Arial" pitchFamily="34" charset="0"/>
              <a:cs typeface="Arial" pitchFamily="34" charset="0"/>
            </a:endParaRPr>
          </a:p>
          <a:p>
            <a:pPr fontAlgn="auto">
              <a:spcAft>
                <a:spcPts val="0"/>
              </a:spcAft>
            </a:pPr>
            <a:r>
              <a:rPr lang="en-US" sz="3200" b="1" dirty="0" smtClean="0">
                <a:solidFill>
                  <a:srgbClr val="FFFF00"/>
                </a:solidFill>
                <a:latin typeface="Arial" pitchFamily="34" charset="0"/>
                <a:cs typeface="Arial" pitchFamily="34" charset="0"/>
              </a:rPr>
              <a:t>C. Tiếng Việt</a:t>
            </a:r>
            <a:endParaRPr lang="en-US" sz="3200" b="1" dirty="0">
              <a:solidFill>
                <a:srgbClr val="FFFF00"/>
              </a:solidFill>
              <a:latin typeface="Arial" pitchFamily="34" charset="0"/>
              <a:cs typeface="Arial" pitchFamily="34" charset="0"/>
            </a:endParaRPr>
          </a:p>
        </p:txBody>
      </p:sp>
      <p:sp>
        <p:nvSpPr>
          <p:cNvPr id="27" name="Oval 26"/>
          <p:cNvSpPr/>
          <p:nvPr/>
        </p:nvSpPr>
        <p:spPr>
          <a:xfrm>
            <a:off x="4191000" y="2272937"/>
            <a:ext cx="3468444" cy="337021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a:latin typeface="Arial" pitchFamily="34" charset="0"/>
              <a:cs typeface="Arial" pitchFamily="34" charset="0"/>
            </a:endParaRPr>
          </a:p>
        </p:txBody>
      </p:sp>
      <p:sp>
        <p:nvSpPr>
          <p:cNvPr id="28" name="TextBox 27"/>
          <p:cNvSpPr txBox="1"/>
          <p:nvPr/>
        </p:nvSpPr>
        <p:spPr>
          <a:xfrm>
            <a:off x="595203" y="1828583"/>
            <a:ext cx="2830825" cy="954107"/>
          </a:xfrm>
          <a:prstGeom prst="rect">
            <a:avLst/>
          </a:prstGeom>
          <a:solidFill>
            <a:srgbClr val="7030A0"/>
          </a:solidFill>
        </p:spPr>
        <p:txBody>
          <a:bodyPr wrap="square" rtlCol="0">
            <a:spAutoFit/>
          </a:bodyPr>
          <a:lstStyle/>
          <a:p>
            <a:pPr algn="ctr"/>
            <a:r>
              <a:rPr lang="en-US" sz="2800" b="1" dirty="0" smtClean="0">
                <a:latin typeface="Arial" pitchFamily="34" charset="0"/>
                <a:cs typeface="Arial" pitchFamily="34" charset="0"/>
              </a:rPr>
              <a:t>Các phương châm hội thoại</a:t>
            </a:r>
            <a:endParaRPr lang="en-US" sz="2800" b="1" dirty="0">
              <a:latin typeface="Arial" pitchFamily="34" charset="0"/>
              <a:cs typeface="Arial" pitchFamily="34" charset="0"/>
            </a:endParaRPr>
          </a:p>
        </p:txBody>
      </p:sp>
      <p:sp>
        <p:nvSpPr>
          <p:cNvPr id="29" name="TextBox 28"/>
          <p:cNvSpPr txBox="1"/>
          <p:nvPr/>
        </p:nvSpPr>
        <p:spPr>
          <a:xfrm>
            <a:off x="214694" y="3479774"/>
            <a:ext cx="2981891" cy="1384995"/>
          </a:xfrm>
          <a:prstGeom prst="rect">
            <a:avLst/>
          </a:prstGeom>
          <a:solidFill>
            <a:srgbClr val="7030A0"/>
          </a:solidFill>
        </p:spPr>
        <p:txBody>
          <a:bodyPr wrap="square" rtlCol="0">
            <a:spAutoFit/>
          </a:bodyPr>
          <a:lstStyle/>
          <a:p>
            <a:pPr algn="ctr"/>
            <a:r>
              <a:rPr lang="en-US" sz="2800" b="1" dirty="0" smtClean="0">
                <a:latin typeface="Arial" pitchFamily="34" charset="0"/>
                <a:cs typeface="Arial" pitchFamily="34" charset="0"/>
              </a:rPr>
              <a:t>Cách dẫn </a:t>
            </a:r>
            <a:r>
              <a:rPr lang="en-US" sz="2800" b="1" smtClean="0">
                <a:latin typeface="Arial" pitchFamily="34" charset="0"/>
                <a:cs typeface="Arial" pitchFamily="34" charset="0"/>
              </a:rPr>
              <a:t>trực tiếp và cách </a:t>
            </a:r>
            <a:r>
              <a:rPr lang="en-US" sz="2800" b="1" dirty="0" smtClean="0">
                <a:latin typeface="Arial" pitchFamily="34" charset="0"/>
                <a:cs typeface="Arial" pitchFamily="34" charset="0"/>
              </a:rPr>
              <a:t>dẫn gián tiếp</a:t>
            </a:r>
            <a:endParaRPr lang="en-US" sz="2800" b="1" dirty="0">
              <a:latin typeface="Arial" pitchFamily="34" charset="0"/>
              <a:cs typeface="Arial" pitchFamily="34" charset="0"/>
            </a:endParaRPr>
          </a:p>
        </p:txBody>
      </p:sp>
      <p:sp>
        <p:nvSpPr>
          <p:cNvPr id="30" name="TextBox 29"/>
          <p:cNvSpPr txBox="1"/>
          <p:nvPr/>
        </p:nvSpPr>
        <p:spPr>
          <a:xfrm>
            <a:off x="1203960" y="5419858"/>
            <a:ext cx="2479766" cy="954107"/>
          </a:xfrm>
          <a:prstGeom prst="rect">
            <a:avLst/>
          </a:prstGeom>
          <a:solidFill>
            <a:srgbClr val="7030A0"/>
          </a:solidFill>
        </p:spPr>
        <p:txBody>
          <a:bodyPr wrap="square" rtlCol="0">
            <a:spAutoFit/>
          </a:bodyPr>
          <a:lstStyle/>
          <a:p>
            <a:r>
              <a:rPr lang="en-US" sz="2800" b="1" dirty="0" smtClean="0">
                <a:latin typeface="Arial" pitchFamily="34" charset="0"/>
                <a:cs typeface="Arial" pitchFamily="34" charset="0"/>
              </a:rPr>
              <a:t>Sự phát triển của từ vựng</a:t>
            </a:r>
            <a:endParaRPr lang="en-US" sz="2800" b="1" dirty="0">
              <a:latin typeface="Arial" pitchFamily="34" charset="0"/>
              <a:cs typeface="Arial" pitchFamily="34" charset="0"/>
            </a:endParaRPr>
          </a:p>
        </p:txBody>
      </p:sp>
      <p:cxnSp>
        <p:nvCxnSpPr>
          <p:cNvPr id="31" name="Straight Connector 30"/>
          <p:cNvCxnSpPr/>
          <p:nvPr/>
        </p:nvCxnSpPr>
        <p:spPr>
          <a:xfrm flipV="1">
            <a:off x="7543800" y="3810000"/>
            <a:ext cx="874956" cy="148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3"/>
            <a:endCxn id="27" idx="1"/>
          </p:cNvCxnSpPr>
          <p:nvPr/>
        </p:nvCxnSpPr>
        <p:spPr>
          <a:xfrm>
            <a:off x="3426028" y="2305637"/>
            <a:ext cx="1272914" cy="460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7" idx="3"/>
          </p:cNvCxnSpPr>
          <p:nvPr/>
        </p:nvCxnSpPr>
        <p:spPr>
          <a:xfrm rot="5400000">
            <a:off x="3933670" y="4949727"/>
            <a:ext cx="565403" cy="965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7" idx="2"/>
          </p:cNvCxnSpPr>
          <p:nvPr/>
        </p:nvCxnSpPr>
        <p:spPr>
          <a:xfrm rot="10800000" flipV="1">
            <a:off x="3200400" y="3958046"/>
            <a:ext cx="990600" cy="80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6775802" y="1910998"/>
            <a:ext cx="556694" cy="697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7" idx="5"/>
          </p:cNvCxnSpPr>
          <p:nvPr/>
        </p:nvCxnSpPr>
        <p:spPr>
          <a:xfrm>
            <a:off x="7151502" y="5149597"/>
            <a:ext cx="1297036" cy="91156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91400" y="1524000"/>
            <a:ext cx="3581400" cy="954107"/>
          </a:xfrm>
          <a:prstGeom prst="rect">
            <a:avLst/>
          </a:prstGeom>
          <a:solidFill>
            <a:srgbClr val="7030A0"/>
          </a:solidFill>
        </p:spPr>
        <p:txBody>
          <a:bodyPr wrap="square" rtlCol="0">
            <a:spAutoFit/>
          </a:bodyPr>
          <a:lstStyle/>
          <a:p>
            <a:r>
              <a:rPr lang="en-US" sz="2800" b="1" dirty="0" smtClean="0">
                <a:latin typeface="Arial" pitchFamily="34" charset="0"/>
                <a:cs typeface="Arial" pitchFamily="34" charset="0"/>
              </a:rPr>
              <a:t>Xưng hô trong hội thoại</a:t>
            </a:r>
            <a:endParaRPr lang="en-US" sz="2800" b="1" dirty="0">
              <a:latin typeface="Arial" pitchFamily="34" charset="0"/>
              <a:cs typeface="Arial" pitchFamily="34" charset="0"/>
            </a:endParaRPr>
          </a:p>
        </p:txBody>
      </p:sp>
      <p:sp>
        <p:nvSpPr>
          <p:cNvPr id="38" name="TextBox 37"/>
          <p:cNvSpPr txBox="1"/>
          <p:nvPr/>
        </p:nvSpPr>
        <p:spPr>
          <a:xfrm>
            <a:off x="8382000" y="3505200"/>
            <a:ext cx="2895600" cy="523220"/>
          </a:xfrm>
          <a:prstGeom prst="rect">
            <a:avLst/>
          </a:prstGeom>
          <a:solidFill>
            <a:srgbClr val="7030A0"/>
          </a:solidFill>
        </p:spPr>
        <p:txBody>
          <a:bodyPr wrap="square" rtlCol="0">
            <a:spAutoFit/>
          </a:bodyPr>
          <a:lstStyle/>
          <a:p>
            <a:r>
              <a:rPr lang="en-US" sz="2800" b="1" dirty="0" smtClean="0">
                <a:latin typeface="Arial" pitchFamily="34" charset="0"/>
                <a:cs typeface="Arial" pitchFamily="34" charset="0"/>
              </a:rPr>
              <a:t>Trau dồi vốn từ</a:t>
            </a:r>
            <a:endParaRPr lang="en-US" sz="2800" b="1" dirty="0">
              <a:latin typeface="Arial" pitchFamily="34" charset="0"/>
              <a:cs typeface="Arial" pitchFamily="34" charset="0"/>
            </a:endParaRPr>
          </a:p>
        </p:txBody>
      </p:sp>
      <p:sp>
        <p:nvSpPr>
          <p:cNvPr id="39" name="TextBox 38"/>
          <p:cNvSpPr txBox="1"/>
          <p:nvPr/>
        </p:nvSpPr>
        <p:spPr>
          <a:xfrm>
            <a:off x="8458201" y="5791200"/>
            <a:ext cx="2286000" cy="523220"/>
          </a:xfrm>
          <a:prstGeom prst="rect">
            <a:avLst/>
          </a:prstGeom>
          <a:solidFill>
            <a:srgbClr val="7030A0"/>
          </a:solidFill>
        </p:spPr>
        <p:txBody>
          <a:bodyPr wrap="square" rtlCol="0">
            <a:spAutoFit/>
          </a:bodyPr>
          <a:lstStyle/>
          <a:p>
            <a:r>
              <a:rPr lang="en-US" sz="2800" b="1" dirty="0" smtClean="0">
                <a:latin typeface="Arial" pitchFamily="34" charset="0"/>
                <a:cs typeface="Arial" pitchFamily="34" charset="0"/>
              </a:rPr>
              <a:t>Thuật ngữ</a:t>
            </a:r>
            <a:endParaRPr lang="en-US" sz="2800" b="1" dirty="0">
              <a:latin typeface="Arial" pitchFamily="34" charset="0"/>
              <a:cs typeface="Arial" pitchFamily="34" charset="0"/>
            </a:endParaRPr>
          </a:p>
        </p:txBody>
      </p:sp>
      <p:pic>
        <p:nvPicPr>
          <p:cNvPr id="40" name="Picture 2" descr="Image result for tiáº¿ng viá»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646" y="3031390"/>
            <a:ext cx="1896513" cy="187908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sá»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56" t="9421" r="6736" b="3047"/>
          <a:stretch/>
        </p:blipFill>
        <p:spPr bwMode="auto">
          <a:xfrm>
            <a:off x="6421159" y="3206469"/>
            <a:ext cx="916648" cy="150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36355"/>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amond(in)">
                                      <p:cBhvr>
                                        <p:cTn id="10" dur="2000"/>
                                        <p:tgtEl>
                                          <p:spTgt spid="2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amond(in)">
                                      <p:cBhvr>
                                        <p:cTn id="13" dur="2000"/>
                                        <p:tgtEl>
                                          <p:spTgt spid="2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amond(in)">
                                      <p:cBhvr>
                                        <p:cTn id="16" dur="2000"/>
                                        <p:tgtEl>
                                          <p:spTgt spid="2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amond(in)">
                                      <p:cBhvr>
                                        <p:cTn id="19" dur="2000"/>
                                        <p:tgtEl>
                                          <p:spTgt spid="30"/>
                                        </p:tgtEl>
                                      </p:cBhvr>
                                    </p:animEffect>
                                  </p:childTnLst>
                                </p:cTn>
                              </p:par>
                              <p:par>
                                <p:cTn id="20" presetID="8"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amond(in)">
                                      <p:cBhvr>
                                        <p:cTn id="22" dur="2000"/>
                                        <p:tgtEl>
                                          <p:spTgt spid="31"/>
                                        </p:tgtEl>
                                      </p:cBhvr>
                                    </p:animEffect>
                                  </p:childTnLst>
                                </p:cTn>
                              </p:par>
                              <p:par>
                                <p:cTn id="23" presetID="8" presetClass="entr" presetSubtype="16"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amond(in)">
                                      <p:cBhvr>
                                        <p:cTn id="25" dur="2000"/>
                                        <p:tgtEl>
                                          <p:spTgt spid="32"/>
                                        </p:tgtEl>
                                      </p:cBhvr>
                                    </p:animEffect>
                                  </p:childTnLst>
                                </p:cTn>
                              </p:par>
                              <p:par>
                                <p:cTn id="26" presetID="8" presetClass="entr" presetSubtype="16"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amond(in)">
                                      <p:cBhvr>
                                        <p:cTn id="28" dur="2000"/>
                                        <p:tgtEl>
                                          <p:spTgt spid="33"/>
                                        </p:tgtEl>
                                      </p:cBhvr>
                                    </p:animEffect>
                                  </p:childTnLst>
                                </p:cTn>
                              </p:par>
                              <p:par>
                                <p:cTn id="29" presetID="8" presetClass="entr" presetSubtype="16"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amond(in)">
                                      <p:cBhvr>
                                        <p:cTn id="31" dur="2000"/>
                                        <p:tgtEl>
                                          <p:spTgt spid="34"/>
                                        </p:tgtEl>
                                      </p:cBhvr>
                                    </p:animEffect>
                                  </p:childTnLst>
                                </p:cTn>
                              </p:par>
                              <p:par>
                                <p:cTn id="32" presetID="8" presetClass="entr" presetSubtype="16"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diamond(in)">
                                      <p:cBhvr>
                                        <p:cTn id="34" dur="2000"/>
                                        <p:tgtEl>
                                          <p:spTgt spid="35"/>
                                        </p:tgtEl>
                                      </p:cBhvr>
                                    </p:animEffect>
                                  </p:childTnLst>
                                </p:cTn>
                              </p:par>
                              <p:par>
                                <p:cTn id="35" presetID="8" presetClass="entr" presetSubtype="16"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amond(in)">
                                      <p:cBhvr>
                                        <p:cTn id="37" dur="2000"/>
                                        <p:tgtEl>
                                          <p:spTgt spid="36"/>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diamond(in)">
                                      <p:cBhvr>
                                        <p:cTn id="40" dur="2000"/>
                                        <p:tgtEl>
                                          <p:spTgt spid="37"/>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diamond(in)">
                                      <p:cBhvr>
                                        <p:cTn id="43" dur="2000"/>
                                        <p:tgtEl>
                                          <p:spTgt spid="38"/>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diamond(in)">
                                      <p:cBhvr>
                                        <p:cTn id="46" dur="2000"/>
                                        <p:tgtEl>
                                          <p:spTgt spid="39"/>
                                        </p:tgtEl>
                                      </p:cBhvr>
                                    </p:animEffect>
                                  </p:childTnLst>
                                </p:cTn>
                              </p:par>
                              <p:par>
                                <p:cTn id="47" presetID="8"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diamond(in)">
                                      <p:cBhvr>
                                        <p:cTn id="49" dur="2000"/>
                                        <p:tgtEl>
                                          <p:spTgt spid="40"/>
                                        </p:tgtEl>
                                      </p:cBhvr>
                                    </p:animEffect>
                                  </p:childTnLst>
                                </p:cTn>
                              </p:par>
                              <p:par>
                                <p:cTn id="50" presetID="8" presetClass="entr" presetSubtype="16"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diamond(in)">
                                      <p:cBhvr>
                                        <p:cTn id="5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28" grpId="0" animBg="1"/>
      <p:bldP spid="29" grpId="0" animBg="1"/>
      <p:bldP spid="30" grpId="0" animBg="1"/>
      <p:bldP spid="37" grpId="0" animBg="1"/>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476672"/>
            <a:ext cx="3960440" cy="583264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9768" y="692696"/>
            <a:ext cx="3888432" cy="954107"/>
          </a:xfrm>
          <a:prstGeom prst="rect">
            <a:avLst/>
          </a:prstGeom>
          <a:noFill/>
        </p:spPr>
        <p:txBody>
          <a:bodyPr wrap="square" rtlCol="0">
            <a:spAutoFit/>
          </a:bodyPr>
          <a:lstStyle/>
          <a:p>
            <a:r>
              <a:rPr lang="en-US" sz="2800" b="1" dirty="0" smtClean="0">
                <a:solidFill>
                  <a:srgbClr val="C00000"/>
                </a:solidFill>
              </a:rPr>
              <a:t>I. Các phương châm hội thoại</a:t>
            </a:r>
            <a:endParaRPr lang="en-US" sz="2800" b="1" dirty="0">
              <a:solidFill>
                <a:srgbClr val="C00000"/>
              </a:solidFill>
            </a:endParaRPr>
          </a:p>
        </p:txBody>
      </p:sp>
      <p:sp>
        <p:nvSpPr>
          <p:cNvPr id="5" name="Title 1"/>
          <p:cNvSpPr txBox="1">
            <a:spLocks/>
          </p:cNvSpPr>
          <p:nvPr/>
        </p:nvSpPr>
        <p:spPr>
          <a:xfrm>
            <a:off x="6384032" y="480051"/>
            <a:ext cx="2952328" cy="1325563"/>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pPr>
            <a:r>
              <a:rPr lang="en-US" sz="3200" b="1" dirty="0" smtClean="0">
                <a:solidFill>
                  <a:srgbClr val="FFFF00"/>
                </a:solidFill>
                <a:latin typeface="Times New Roman" panose="02020603050405020304" pitchFamily="18" charset="0"/>
                <a:cs typeface="Times New Roman" panose="02020603050405020304" pitchFamily="18" charset="0"/>
              </a:rPr>
              <a:t>C. Tiếng Việt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07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66800" y="228600"/>
            <a:ext cx="10515600" cy="1325563"/>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fontAlgn="auto">
              <a:spcAft>
                <a:spcPts val="0"/>
              </a:spcAft>
            </a:pPr>
            <a:endParaRPr lang="en-US" sz="2400" b="1" dirty="0">
              <a:latin typeface="Arial" pitchFamily="34" charset="0"/>
              <a:cs typeface="Arial" pitchFamily="34" charset="0"/>
            </a:endParaRPr>
          </a:p>
        </p:txBody>
      </p:sp>
      <p:sp>
        <p:nvSpPr>
          <p:cNvPr id="11" name="Rectangle 10"/>
          <p:cNvSpPr/>
          <p:nvPr/>
        </p:nvSpPr>
        <p:spPr>
          <a:xfrm>
            <a:off x="647699" y="2029747"/>
            <a:ext cx="1511105" cy="19669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Phương châm về lượng</a:t>
            </a:r>
            <a:endParaRPr lang="en-US" sz="2400" b="1" dirty="0">
              <a:latin typeface="Arial" pitchFamily="34" charset="0"/>
              <a:cs typeface="Arial" pitchFamily="34" charset="0"/>
            </a:endParaRPr>
          </a:p>
        </p:txBody>
      </p:sp>
      <p:sp>
        <p:nvSpPr>
          <p:cNvPr id="12" name="Rectangle 11"/>
          <p:cNvSpPr/>
          <p:nvPr/>
        </p:nvSpPr>
        <p:spPr>
          <a:xfrm>
            <a:off x="5580991" y="2013352"/>
            <a:ext cx="1511105" cy="19669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Phương châm quan hệ</a:t>
            </a:r>
            <a:endParaRPr lang="en-US" sz="2400" b="1" dirty="0">
              <a:latin typeface="Arial" pitchFamily="34" charset="0"/>
              <a:cs typeface="Arial" pitchFamily="34" charset="0"/>
            </a:endParaRPr>
          </a:p>
        </p:txBody>
      </p:sp>
      <p:sp>
        <p:nvSpPr>
          <p:cNvPr id="13" name="Rectangle 12"/>
          <p:cNvSpPr/>
          <p:nvPr/>
        </p:nvSpPr>
        <p:spPr>
          <a:xfrm>
            <a:off x="3087108" y="2006748"/>
            <a:ext cx="1511105" cy="19669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Phương châm về chất</a:t>
            </a:r>
            <a:endParaRPr lang="en-US" sz="2400" b="1" dirty="0">
              <a:latin typeface="Arial" pitchFamily="34" charset="0"/>
              <a:cs typeface="Arial" pitchFamily="34" charset="0"/>
            </a:endParaRPr>
          </a:p>
        </p:txBody>
      </p:sp>
      <p:sp>
        <p:nvSpPr>
          <p:cNvPr id="14" name="Rectangle 13"/>
          <p:cNvSpPr/>
          <p:nvPr/>
        </p:nvSpPr>
        <p:spPr>
          <a:xfrm>
            <a:off x="7873655" y="2035673"/>
            <a:ext cx="1511105" cy="19669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Phương châm cách thức</a:t>
            </a:r>
            <a:endParaRPr lang="en-US" sz="2400" b="1" dirty="0">
              <a:latin typeface="Arial" pitchFamily="34" charset="0"/>
              <a:cs typeface="Arial" pitchFamily="34" charset="0"/>
            </a:endParaRPr>
          </a:p>
        </p:txBody>
      </p:sp>
      <p:sp>
        <p:nvSpPr>
          <p:cNvPr id="15" name="Rectangle 14"/>
          <p:cNvSpPr/>
          <p:nvPr/>
        </p:nvSpPr>
        <p:spPr>
          <a:xfrm>
            <a:off x="10166319" y="2073344"/>
            <a:ext cx="1511105" cy="19669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Phương châm lịch sự</a:t>
            </a:r>
            <a:endParaRPr lang="en-US" sz="2400" b="1" dirty="0">
              <a:latin typeface="Arial" pitchFamily="34" charset="0"/>
              <a:cs typeface="Arial" pitchFamily="34" charset="0"/>
            </a:endParaRPr>
          </a:p>
        </p:txBody>
      </p:sp>
      <p:cxnSp>
        <p:nvCxnSpPr>
          <p:cNvPr id="16" name="Straight Connector 15"/>
          <p:cNvCxnSpPr>
            <a:stCxn id="9" idx="2"/>
          </p:cNvCxnSpPr>
          <p:nvPr/>
        </p:nvCxnSpPr>
        <p:spPr>
          <a:xfrm flipH="1">
            <a:off x="2122714" y="1554163"/>
            <a:ext cx="4201886" cy="44153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223657" y="1554163"/>
            <a:ext cx="2097428" cy="38622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2"/>
            <a:endCxn id="12" idx="0"/>
          </p:cNvCxnSpPr>
          <p:nvPr/>
        </p:nvCxnSpPr>
        <p:spPr>
          <a:xfrm>
            <a:off x="6324600" y="1554163"/>
            <a:ext cx="11944" cy="45918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2"/>
          </p:cNvCxnSpPr>
          <p:nvPr/>
        </p:nvCxnSpPr>
        <p:spPr>
          <a:xfrm>
            <a:off x="6324600" y="1554163"/>
            <a:ext cx="2304608" cy="45918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5" idx="0"/>
          </p:cNvCxnSpPr>
          <p:nvPr/>
        </p:nvCxnSpPr>
        <p:spPr>
          <a:xfrm>
            <a:off x="6329289" y="1554163"/>
            <a:ext cx="4592583" cy="51918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383245" y="3996659"/>
            <a:ext cx="1" cy="4783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3920" y="4300587"/>
            <a:ext cx="2463080" cy="2308324"/>
          </a:xfrm>
          <a:prstGeom prst="rect">
            <a:avLst/>
          </a:prstGeom>
          <a:solidFill>
            <a:srgbClr val="FFFF00"/>
          </a:solidFill>
          <a:ln>
            <a:noFill/>
          </a:ln>
        </p:spPr>
        <p:txBody>
          <a:bodyPr wrap="square" rtlCol="0">
            <a:spAutoFit/>
          </a:bodyPr>
          <a:lstStyle/>
          <a:p>
            <a:pPr algn="ctr"/>
            <a:r>
              <a:rPr lang="en-US" sz="2400" b="1" dirty="0" smtClean="0">
                <a:solidFill>
                  <a:schemeClr val="bg1"/>
                </a:solidFill>
                <a:latin typeface="Arial" pitchFamily="34" charset="0"/>
                <a:cs typeface="Arial" pitchFamily="34" charset="0"/>
              </a:rPr>
              <a:t>Nói có nội dung, nội dung đáp ứng yêu cầu giao tiếp, không thiếu, không thừa</a:t>
            </a:r>
            <a:endParaRPr lang="en-US" sz="2400" b="1" dirty="0">
              <a:solidFill>
                <a:schemeClr val="bg1"/>
              </a:solidFill>
              <a:latin typeface="Arial" pitchFamily="34" charset="0"/>
              <a:cs typeface="Arial" pitchFamily="34" charset="0"/>
            </a:endParaRPr>
          </a:p>
        </p:txBody>
      </p:sp>
      <p:sp>
        <p:nvSpPr>
          <p:cNvPr id="23" name="TextBox 22"/>
          <p:cNvSpPr txBox="1"/>
          <p:nvPr/>
        </p:nvSpPr>
        <p:spPr>
          <a:xfrm>
            <a:off x="2819400" y="4283075"/>
            <a:ext cx="2514600" cy="2308324"/>
          </a:xfrm>
          <a:prstGeom prst="rect">
            <a:avLst/>
          </a:prstGeom>
          <a:solidFill>
            <a:srgbClr val="FFFF00"/>
          </a:solidFill>
        </p:spPr>
        <p:txBody>
          <a:bodyPr wrap="square" rtlCol="0">
            <a:spAutoFit/>
          </a:bodyPr>
          <a:lstStyle/>
          <a:p>
            <a:pPr algn="ctr"/>
            <a:r>
              <a:rPr lang="en-US" sz="2400" b="1" dirty="0" smtClean="0">
                <a:solidFill>
                  <a:schemeClr val="bg1"/>
                </a:solidFill>
                <a:latin typeface="Arial" pitchFamily="34" charset="0"/>
                <a:cs typeface="Arial" pitchFamily="34" charset="0"/>
              </a:rPr>
              <a:t>Đừng nói những điều mình không tin là đúng hoặc không có bằng chứng xác thực</a:t>
            </a:r>
            <a:endParaRPr lang="en-US" sz="2400" b="1" dirty="0">
              <a:solidFill>
                <a:schemeClr val="bg1"/>
              </a:solidFill>
              <a:latin typeface="Arial" pitchFamily="34" charset="0"/>
              <a:cs typeface="Arial" pitchFamily="34" charset="0"/>
            </a:endParaRPr>
          </a:p>
        </p:txBody>
      </p:sp>
      <p:cxnSp>
        <p:nvCxnSpPr>
          <p:cNvPr id="24" name="Straight Connector 23"/>
          <p:cNvCxnSpPr/>
          <p:nvPr/>
        </p:nvCxnSpPr>
        <p:spPr>
          <a:xfrm flipH="1">
            <a:off x="3842659" y="3996659"/>
            <a:ext cx="1" cy="4783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56512" y="4302591"/>
            <a:ext cx="1948208" cy="1569660"/>
          </a:xfrm>
          <a:prstGeom prst="rect">
            <a:avLst/>
          </a:prstGeom>
          <a:solidFill>
            <a:srgbClr val="FFFF00"/>
          </a:solidFill>
        </p:spPr>
        <p:txBody>
          <a:bodyPr wrap="square" rtlCol="0">
            <a:spAutoFit/>
          </a:bodyPr>
          <a:lstStyle/>
          <a:p>
            <a:pPr algn="ctr"/>
            <a:r>
              <a:rPr lang="en-US" sz="2400" b="1" dirty="0" smtClean="0">
                <a:solidFill>
                  <a:schemeClr val="bg1"/>
                </a:solidFill>
                <a:latin typeface="Arial" pitchFamily="34" charset="0"/>
                <a:cs typeface="Arial" pitchFamily="34" charset="0"/>
              </a:rPr>
              <a:t>Nói đúng đề tài giao tiếp, tránh nói lạc đề</a:t>
            </a:r>
            <a:endParaRPr lang="en-US" sz="2400" b="1" dirty="0">
              <a:solidFill>
                <a:schemeClr val="bg1"/>
              </a:solidFill>
              <a:latin typeface="Arial" pitchFamily="34" charset="0"/>
              <a:cs typeface="Arial" pitchFamily="34" charset="0"/>
            </a:endParaRPr>
          </a:p>
        </p:txBody>
      </p:sp>
      <p:cxnSp>
        <p:nvCxnSpPr>
          <p:cNvPr id="26" name="Straight Connector 25"/>
          <p:cNvCxnSpPr/>
          <p:nvPr/>
        </p:nvCxnSpPr>
        <p:spPr>
          <a:xfrm flipH="1">
            <a:off x="6321420" y="3973660"/>
            <a:ext cx="1" cy="4783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64760" y="4283075"/>
            <a:ext cx="1907856" cy="1938992"/>
          </a:xfrm>
          <a:prstGeom prst="rect">
            <a:avLst/>
          </a:prstGeom>
          <a:solidFill>
            <a:srgbClr val="FFFF00"/>
          </a:solidFill>
        </p:spPr>
        <p:txBody>
          <a:bodyPr wrap="square" rtlCol="0">
            <a:spAutoFit/>
          </a:bodyPr>
          <a:lstStyle/>
          <a:p>
            <a:pPr algn="ctr"/>
            <a:r>
              <a:rPr lang="en-US" sz="2400" b="1" dirty="0" smtClean="0">
                <a:solidFill>
                  <a:schemeClr val="bg1"/>
                </a:solidFill>
                <a:latin typeface="Arial" pitchFamily="34" charset="0"/>
                <a:cs typeface="Arial" pitchFamily="34" charset="0"/>
              </a:rPr>
              <a:t>Nói ngắn gọn, rành mạch; tránh mơ hồ</a:t>
            </a:r>
            <a:endParaRPr lang="en-US" sz="2400" b="1" dirty="0">
              <a:solidFill>
                <a:schemeClr val="bg1"/>
              </a:solidFill>
              <a:latin typeface="Arial" pitchFamily="34" charset="0"/>
              <a:cs typeface="Arial" pitchFamily="34" charset="0"/>
            </a:endParaRPr>
          </a:p>
        </p:txBody>
      </p:sp>
      <p:sp>
        <p:nvSpPr>
          <p:cNvPr id="28" name="TextBox 27"/>
          <p:cNvSpPr txBox="1"/>
          <p:nvPr/>
        </p:nvSpPr>
        <p:spPr>
          <a:xfrm>
            <a:off x="10285040" y="4370190"/>
            <a:ext cx="1392384" cy="1938992"/>
          </a:xfrm>
          <a:prstGeom prst="rect">
            <a:avLst/>
          </a:prstGeom>
          <a:solidFill>
            <a:srgbClr val="FFFF00"/>
          </a:solidFill>
        </p:spPr>
        <p:txBody>
          <a:bodyPr wrap="square" rtlCol="0">
            <a:spAutoFit/>
          </a:bodyPr>
          <a:lstStyle/>
          <a:p>
            <a:pPr algn="ctr"/>
            <a:r>
              <a:rPr lang="en-US" sz="2400" b="1" smtClean="0">
                <a:solidFill>
                  <a:schemeClr val="bg1"/>
                </a:solidFill>
                <a:latin typeface="Arial" pitchFamily="34" charset="0"/>
                <a:cs typeface="Arial" pitchFamily="34" charset="0"/>
              </a:rPr>
              <a:t>Nói tế </a:t>
            </a:r>
            <a:r>
              <a:rPr lang="en-US" sz="2400" b="1" dirty="0" smtClean="0">
                <a:solidFill>
                  <a:schemeClr val="bg1"/>
                </a:solidFill>
                <a:latin typeface="Arial" pitchFamily="34" charset="0"/>
                <a:cs typeface="Arial" pitchFamily="34" charset="0"/>
              </a:rPr>
              <a:t>nhị, tôn trọng người khác</a:t>
            </a:r>
            <a:endParaRPr lang="en-US" sz="2400" b="1" dirty="0">
              <a:solidFill>
                <a:schemeClr val="bg1"/>
              </a:solidFill>
              <a:latin typeface="Arial" pitchFamily="34" charset="0"/>
              <a:cs typeface="Arial" pitchFamily="34" charset="0"/>
            </a:endParaRPr>
          </a:p>
        </p:txBody>
      </p:sp>
      <p:cxnSp>
        <p:nvCxnSpPr>
          <p:cNvPr id="29" name="Straight Connector 28"/>
          <p:cNvCxnSpPr/>
          <p:nvPr/>
        </p:nvCxnSpPr>
        <p:spPr>
          <a:xfrm flipH="1">
            <a:off x="8638735" y="4020305"/>
            <a:ext cx="1" cy="4783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1043888" y="4026897"/>
            <a:ext cx="1" cy="4783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505200" y="228600"/>
            <a:ext cx="5650293" cy="104765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itchFamily="34" charset="0"/>
                <a:cs typeface="Arial" pitchFamily="34" charset="0"/>
              </a:rPr>
              <a:t>Các phương châm hội thoại</a:t>
            </a:r>
            <a:endParaRPr lang="en-US" sz="2800" b="1" dirty="0">
              <a:latin typeface="Arial" pitchFamily="34" charset="0"/>
              <a:cs typeface="Arial" pitchFamily="34" charset="0"/>
            </a:endParaRPr>
          </a:p>
        </p:txBody>
      </p:sp>
      <p:sp>
        <p:nvSpPr>
          <p:cNvPr id="31" name="TextBox 30"/>
          <p:cNvSpPr txBox="1"/>
          <p:nvPr/>
        </p:nvSpPr>
        <p:spPr>
          <a:xfrm>
            <a:off x="-533400" y="2149475"/>
            <a:ext cx="2057400" cy="369332"/>
          </a:xfrm>
          <a:prstGeom prst="rect">
            <a:avLst/>
          </a:prstGeom>
          <a:noFill/>
        </p:spPr>
        <p:txBody>
          <a:bodyPr wrap="square" rtlCol="0">
            <a:spAutoFit/>
          </a:bodyPr>
          <a:lstStyle/>
          <a:p>
            <a:endParaRPr lang="en-US" b="1" dirty="0"/>
          </a:p>
        </p:txBody>
      </p:sp>
    </p:spTree>
    <p:extLst>
      <p:ext uri="{BB962C8B-B14F-4D97-AF65-F5344CB8AC3E}">
        <p14:creationId xmlns:p14="http://schemas.microsoft.com/office/powerpoint/2010/main" val="827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ircle(in)">
                                      <p:cBhvr>
                                        <p:cTn id="49" dur="2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circle(in)">
                                      <p:cBhvr>
                                        <p:cTn id="59" dur="2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ircle(in)">
                                      <p:cBhvr>
                                        <p:cTn id="69" dur="2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circle(in)">
                                      <p:cBhvr>
                                        <p:cTn id="79" dur="20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circle(in)">
                                      <p:cBhvr>
                                        <p:cTn id="89" dur="20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circle(in)">
                                      <p:cBhvr>
                                        <p:cTn id="99" dur="20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circle(in)">
                                      <p:cBhvr>
                                        <p:cTn id="10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2" grpId="0" animBg="1"/>
      <p:bldP spid="23" grpId="0" animBg="1"/>
      <p:bldP spid="25" grpId="0" animBg="1"/>
      <p:bldP spid="27" grpId="0" animBg="1"/>
      <p:bldP spid="28"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ltLang="x-none" dirty="0"/>
          </a:p>
        </p:txBody>
      </p:sp>
      <p:sp>
        <p:nvSpPr>
          <p:cNvPr id="3" name="TextBox 2"/>
          <p:cNvSpPr txBox="1"/>
          <p:nvPr/>
        </p:nvSpPr>
        <p:spPr>
          <a:xfrm>
            <a:off x="762000" y="1144012"/>
            <a:ext cx="10515600" cy="1200329"/>
          </a:xfrm>
          <a:prstGeom prst="rect">
            <a:avLst/>
          </a:prstGeom>
          <a:solidFill>
            <a:srgbClr val="002060"/>
          </a:solidFill>
        </p:spPr>
        <p:txBody>
          <a:bodyPr wrap="square" rtlCol="0">
            <a:spAutoFit/>
          </a:bodyPr>
          <a:lstStyle/>
          <a:p>
            <a:pPr>
              <a:spcBef>
                <a:spcPts val="600"/>
              </a:spcBef>
              <a:spcAft>
                <a:spcPts val="600"/>
              </a:spcAft>
            </a:pPr>
            <a:r>
              <a:rPr lang="en-US" sz="2400" b="1" dirty="0" smtClean="0"/>
              <a:t> 	Việc vận dụng các </a:t>
            </a:r>
            <a:r>
              <a:rPr lang="en-US" sz="2400" b="1" smtClean="0"/>
              <a:t>phương </a:t>
            </a:r>
            <a:r>
              <a:rPr lang="en-US" sz="2400" b="1"/>
              <a:t>châm </a:t>
            </a:r>
            <a:r>
              <a:rPr lang="en-US" sz="2400" b="1" smtClean="0"/>
              <a:t> hội </a:t>
            </a:r>
            <a:r>
              <a:rPr lang="en-US" sz="2400" b="1" dirty="0" smtClean="0"/>
              <a:t>thoại cần phù hợp với đặc điểm của tình huống giao tiếp (Nói với ai? Nói khi nào? Nói ở đâu? Nói để làm gì?)</a:t>
            </a:r>
          </a:p>
        </p:txBody>
      </p:sp>
      <p:sp>
        <p:nvSpPr>
          <p:cNvPr id="4" name="TextBox 3"/>
          <p:cNvSpPr txBox="1"/>
          <p:nvPr/>
        </p:nvSpPr>
        <p:spPr>
          <a:xfrm>
            <a:off x="762000" y="2503944"/>
            <a:ext cx="10515600" cy="3139321"/>
          </a:xfrm>
          <a:prstGeom prst="rect">
            <a:avLst/>
          </a:prstGeom>
          <a:solidFill>
            <a:srgbClr val="002060"/>
          </a:solidFill>
        </p:spPr>
        <p:txBody>
          <a:bodyPr wrap="square" rtlCol="0">
            <a:spAutoFit/>
          </a:bodyPr>
          <a:lstStyle/>
          <a:p>
            <a:pPr>
              <a:spcBef>
                <a:spcPts val="600"/>
              </a:spcBef>
              <a:spcAft>
                <a:spcPts val="600"/>
              </a:spcAft>
            </a:pPr>
            <a:r>
              <a:rPr lang="en-US" sz="2400" b="1" dirty="0" smtClean="0"/>
              <a:t>	Việc không tuân thủ các phương châm hội thoại có thể bắt nguồn từ những nguyên nhân sau: </a:t>
            </a:r>
          </a:p>
          <a:p>
            <a:pPr>
              <a:spcBef>
                <a:spcPts val="600"/>
              </a:spcBef>
              <a:spcAft>
                <a:spcPts val="600"/>
              </a:spcAft>
            </a:pPr>
            <a:r>
              <a:rPr lang="en-US" sz="2400" b="1" dirty="0" smtClean="0"/>
              <a:t>- Người nói vô ý, vụng về, thiếu văn hóa giao tiếp; </a:t>
            </a:r>
          </a:p>
          <a:p>
            <a:pPr>
              <a:spcBef>
                <a:spcPts val="600"/>
              </a:spcBef>
              <a:spcAft>
                <a:spcPts val="600"/>
              </a:spcAft>
            </a:pPr>
            <a:r>
              <a:rPr lang="en-US" sz="2400" b="1" dirty="0" smtClean="0"/>
              <a:t>- Người nói phải ưu tiên cho một phương châm hội thoại hoặc một yêu cầu khác quan trọng hơn;</a:t>
            </a:r>
          </a:p>
          <a:p>
            <a:pPr>
              <a:spcBef>
                <a:spcPts val="600"/>
              </a:spcBef>
              <a:spcAft>
                <a:spcPts val="600"/>
              </a:spcAft>
            </a:pPr>
            <a:r>
              <a:rPr lang="en-US" sz="2400" b="1" dirty="0" smtClean="0"/>
              <a:t>-  Người nói muốn gây một sự chú ý, để người nghe hiểu câu nói theo một hàm ý nào đó.</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609600"/>
            <a:ext cx="3960440" cy="55626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3568" y="825624"/>
            <a:ext cx="3888432" cy="1815882"/>
          </a:xfrm>
          <a:prstGeom prst="rect">
            <a:avLst/>
          </a:prstGeom>
          <a:noFill/>
        </p:spPr>
        <p:txBody>
          <a:bodyPr wrap="square" rtlCol="0">
            <a:spAutoFit/>
          </a:bodyPr>
          <a:lstStyle/>
          <a:p>
            <a:pPr>
              <a:buAutoNum type="romanUcPeriod"/>
            </a:pPr>
            <a:r>
              <a:rPr lang="en-US" sz="2800" b="1" dirty="0" smtClean="0">
                <a:solidFill>
                  <a:schemeClr val="bg1"/>
                </a:solidFill>
              </a:rPr>
              <a:t> Các phương châm hội thoại</a:t>
            </a:r>
          </a:p>
          <a:p>
            <a:pPr>
              <a:buAutoNum type="romanUcPeriod"/>
            </a:pPr>
            <a:r>
              <a:rPr lang="en-US" sz="2800" b="1" dirty="0" smtClean="0">
                <a:solidFill>
                  <a:srgbClr val="C00000"/>
                </a:solidFill>
                <a:latin typeface="Arial" panose="020B0604020202020204" pitchFamily="34" charset="0"/>
                <a:cs typeface="Arial" panose="020B0604020202020204" pitchFamily="34" charset="0"/>
              </a:rPr>
              <a:t> Xưng </a:t>
            </a:r>
            <a:r>
              <a:rPr lang="en-US" sz="2800" b="1" dirty="0">
                <a:solidFill>
                  <a:srgbClr val="C00000"/>
                </a:solidFill>
                <a:latin typeface="Arial" panose="020B0604020202020204" pitchFamily="34" charset="0"/>
                <a:cs typeface="Arial" panose="020B0604020202020204" pitchFamily="34" charset="0"/>
              </a:rPr>
              <a:t>hô trong hội thoại</a:t>
            </a:r>
          </a:p>
        </p:txBody>
      </p:sp>
      <p:sp>
        <p:nvSpPr>
          <p:cNvPr id="5" name="Title 1"/>
          <p:cNvSpPr txBox="1">
            <a:spLocks/>
          </p:cNvSpPr>
          <p:nvPr/>
        </p:nvSpPr>
        <p:spPr>
          <a:xfrm>
            <a:off x="6384032" y="480051"/>
            <a:ext cx="2952328" cy="1325563"/>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pPr>
            <a:r>
              <a:rPr lang="en-US" sz="3200" b="1" dirty="0" smtClean="0">
                <a:solidFill>
                  <a:srgbClr val="FFFF00"/>
                </a:solidFill>
                <a:latin typeface="Times New Roman" panose="02020603050405020304" pitchFamily="18" charset="0"/>
                <a:cs typeface="Times New Roman" panose="02020603050405020304" pitchFamily="18" charset="0"/>
              </a:rPr>
              <a:t>C. Tiếng Việt</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799856" y="1219200"/>
            <a:ext cx="6553944" cy="5016758"/>
          </a:xfrm>
          <a:prstGeom prst="rect">
            <a:avLst/>
          </a:prstGeom>
          <a:noFill/>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 Hệ </a:t>
            </a:r>
            <a:r>
              <a:rPr lang="en-US" sz="3200" b="1" dirty="0">
                <a:latin typeface="Times New Roman" panose="02020603050405020304" pitchFamily="18" charset="0"/>
                <a:cs typeface="Times New Roman" panose="02020603050405020304" pitchFamily="18" charset="0"/>
              </a:rPr>
              <a:t>thống từ ngữ xưng hô rất phong phú, tinh tế và giàu sắc thái biểu cảm.</a:t>
            </a:r>
          </a:p>
          <a:p>
            <a:pPr marL="285750" indent="-285750" algn="just">
              <a:buFont typeface="Wingdings" panose="05000000000000000000" pitchFamily="2" charset="2"/>
              <a:buChar char="Ø"/>
            </a:pPr>
            <a:endParaRPr lang="en-US" sz="3200" b="1" dirty="0">
              <a:latin typeface="Times New Roman" panose="02020603050405020304" pitchFamily="18" charset="0"/>
              <a:cs typeface="Times New Roman" panose="02020603050405020304" pitchFamily="18" charset="0"/>
            </a:endParaRPr>
          </a:p>
          <a:p>
            <a:pPr algn="just"/>
            <a:r>
              <a:rPr lang="en-US" sz="3200" b="1" dirty="0" smtClean="0">
                <a:latin typeface="Times New Roman" panose="02020603050405020304" pitchFamily="18" charset="0"/>
                <a:cs typeface="Times New Roman" panose="02020603050405020304" pitchFamily="18" charset="0"/>
              </a:rPr>
              <a:t>- Khi </a:t>
            </a:r>
            <a:r>
              <a:rPr lang="en-US" sz="3200" b="1" dirty="0">
                <a:latin typeface="Times New Roman" panose="02020603050405020304" pitchFamily="18" charset="0"/>
                <a:cs typeface="Times New Roman" panose="02020603050405020304" pitchFamily="18" charset="0"/>
              </a:rPr>
              <a:t>sử dụng từ ngữ xưng hô, người nói cần căn cứ vào đối tượng và các đặc điểm khác nhau của tình huống giao tiếp</a:t>
            </a:r>
            <a:r>
              <a:rPr lang="en-US" sz="3200" b="1" dirty="0" smtClean="0">
                <a:latin typeface="Times New Roman" panose="02020603050405020304" pitchFamily="18" charset="0"/>
                <a:cs typeface="Times New Roman" panose="02020603050405020304" pitchFamily="18" charset="0"/>
              </a:rPr>
              <a:t>.</a:t>
            </a:r>
          </a:p>
          <a:p>
            <a:pPr algn="just"/>
            <a:endParaRPr lang="en-US" sz="3200" b="1" dirty="0">
              <a:latin typeface="Times New Roman" panose="02020603050405020304" pitchFamily="18" charset="0"/>
              <a:cs typeface="Times New Roman" panose="02020603050405020304" pitchFamily="18" charset="0"/>
            </a:endParaRPr>
          </a:p>
          <a:p>
            <a:pPr algn="just"/>
            <a:endParaRPr lang="en-US" sz="3200" b="1" dirty="0"/>
          </a:p>
        </p:txBody>
      </p:sp>
    </p:spTree>
    <p:extLst>
      <p:ext uri="{BB962C8B-B14F-4D97-AF65-F5344CB8AC3E}">
        <p14:creationId xmlns:p14="http://schemas.microsoft.com/office/powerpoint/2010/main" val="98804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Vertic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arn(inVertical)">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44352"/>
            <a:ext cx="3733800" cy="568024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TextBox 3"/>
          <p:cNvSpPr txBox="1"/>
          <p:nvPr/>
        </p:nvSpPr>
        <p:spPr>
          <a:xfrm>
            <a:off x="685800" y="860376"/>
            <a:ext cx="3694584" cy="2616101"/>
          </a:xfrm>
          <a:prstGeom prst="rect">
            <a:avLst/>
          </a:prstGeom>
          <a:noFill/>
        </p:spPr>
        <p:txBody>
          <a:bodyPr wrap="square" rtlCol="0">
            <a:spAutoFit/>
          </a:bodyPr>
          <a:lstStyle/>
          <a:p>
            <a:pPr>
              <a:spcBef>
                <a:spcPts val="600"/>
              </a:spcBef>
              <a:spcAft>
                <a:spcPts val="600"/>
              </a:spcAft>
              <a:buAutoNum type="romanUcPeriod"/>
            </a:pPr>
            <a:r>
              <a:rPr lang="en-US" sz="2400" b="1" dirty="0" smtClean="0">
                <a:solidFill>
                  <a:schemeClr val="bg1"/>
                </a:solidFill>
                <a:latin typeface="Arial" pitchFamily="34" charset="0"/>
                <a:cs typeface="Arial" pitchFamily="34" charset="0"/>
              </a:rPr>
              <a:t> Các phương châm hội thoại</a:t>
            </a:r>
          </a:p>
          <a:p>
            <a:pPr>
              <a:spcBef>
                <a:spcPts val="600"/>
              </a:spcBef>
              <a:spcAft>
                <a:spcPts val="600"/>
              </a:spcAft>
              <a:buAutoNum type="romanUcPeriod"/>
              <a:tabLst>
                <a:tab pos="87313" algn="l"/>
              </a:tabLst>
            </a:pPr>
            <a:r>
              <a:rPr lang="en-US" sz="2400" b="1" dirty="0" smtClean="0">
                <a:solidFill>
                  <a:schemeClr val="bg1"/>
                </a:solidFill>
                <a:latin typeface="Arial" pitchFamily="34" charset="0"/>
                <a:cs typeface="Arial" pitchFamily="34" charset="0"/>
              </a:rPr>
              <a:t> Xưng </a:t>
            </a:r>
            <a:r>
              <a:rPr lang="en-US" sz="2400" b="1" dirty="0">
                <a:solidFill>
                  <a:schemeClr val="bg1"/>
                </a:solidFill>
                <a:latin typeface="Arial" pitchFamily="34" charset="0"/>
                <a:cs typeface="Arial" pitchFamily="34" charset="0"/>
              </a:rPr>
              <a:t>hô trong hội </a:t>
            </a:r>
            <a:r>
              <a:rPr lang="en-US" sz="2400" b="1" dirty="0" smtClean="0">
                <a:solidFill>
                  <a:schemeClr val="bg1"/>
                </a:solidFill>
                <a:latin typeface="Arial" pitchFamily="34" charset="0"/>
                <a:cs typeface="Arial" pitchFamily="34" charset="0"/>
              </a:rPr>
              <a:t>thoại</a:t>
            </a:r>
          </a:p>
          <a:p>
            <a:pPr>
              <a:spcBef>
                <a:spcPts val="600"/>
              </a:spcBef>
              <a:spcAft>
                <a:spcPts val="600"/>
              </a:spcAft>
              <a:buAutoNum type="romanUcPeriod"/>
            </a:pPr>
            <a:r>
              <a:rPr lang="en-US" sz="2400" b="1" dirty="0" smtClean="0">
                <a:solidFill>
                  <a:srgbClr val="C00000"/>
                </a:solidFill>
                <a:latin typeface="Arial" pitchFamily="34" charset="0"/>
                <a:cs typeface="Arial" pitchFamily="34" charset="0"/>
              </a:rPr>
              <a:t> Cách </a:t>
            </a:r>
            <a:r>
              <a:rPr lang="en-US" sz="2400" b="1" dirty="0">
                <a:solidFill>
                  <a:srgbClr val="C00000"/>
                </a:solidFill>
                <a:latin typeface="Arial" pitchFamily="34" charset="0"/>
                <a:cs typeface="Arial" pitchFamily="34" charset="0"/>
              </a:rPr>
              <a:t>dẫn trực </a:t>
            </a:r>
            <a:r>
              <a:rPr lang="en-US" sz="2400" b="1" dirty="0" smtClean="0">
                <a:solidFill>
                  <a:srgbClr val="C00000"/>
                </a:solidFill>
                <a:latin typeface="Arial" pitchFamily="34" charset="0"/>
                <a:cs typeface="Arial" pitchFamily="34" charset="0"/>
              </a:rPr>
              <a:t>tiếp và  </a:t>
            </a:r>
            <a:r>
              <a:rPr lang="en-US" sz="2400" b="1" dirty="0">
                <a:solidFill>
                  <a:srgbClr val="C00000"/>
                </a:solidFill>
                <a:latin typeface="Arial" pitchFamily="34" charset="0"/>
                <a:cs typeface="Arial" pitchFamily="34" charset="0"/>
              </a:rPr>
              <a:t>cách dẫn gián tiếp</a:t>
            </a:r>
          </a:p>
        </p:txBody>
      </p:sp>
      <p:sp>
        <p:nvSpPr>
          <p:cNvPr id="5" name="Title 1"/>
          <p:cNvSpPr txBox="1">
            <a:spLocks/>
          </p:cNvSpPr>
          <p:nvPr/>
        </p:nvSpPr>
        <p:spPr>
          <a:xfrm>
            <a:off x="6384032" y="480051"/>
            <a:ext cx="2952328" cy="1325563"/>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pPr>
            <a:r>
              <a:rPr lang="en-US" sz="2400" b="1" dirty="0" smtClean="0">
                <a:solidFill>
                  <a:srgbClr val="FFFF00"/>
                </a:solidFill>
                <a:latin typeface="Arial" pitchFamily="34" charset="0"/>
                <a:cs typeface="Arial" pitchFamily="34" charset="0"/>
              </a:rPr>
              <a:t>C. Tiếng Việt</a:t>
            </a:r>
            <a:endParaRPr lang="en-US" sz="2400" b="1" dirty="0">
              <a:solidFill>
                <a:srgbClr val="FFFF00"/>
              </a:solidFill>
              <a:latin typeface="Arial" pitchFamily="34" charset="0"/>
              <a:cs typeface="Arial" pitchFamily="34" charset="0"/>
            </a:endParaRPr>
          </a:p>
        </p:txBody>
      </p:sp>
      <p:sp>
        <p:nvSpPr>
          <p:cNvPr id="7" name="Oval 6"/>
          <p:cNvSpPr/>
          <p:nvPr/>
        </p:nvSpPr>
        <p:spPr>
          <a:xfrm>
            <a:off x="4587241" y="990600"/>
            <a:ext cx="3108959" cy="218496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Cách dẫn trực tiếp</a:t>
            </a:r>
            <a:endParaRPr lang="en-US" sz="2400" b="1" dirty="0">
              <a:latin typeface="Arial" pitchFamily="34" charset="0"/>
              <a:cs typeface="Arial" pitchFamily="34" charset="0"/>
            </a:endParaRPr>
          </a:p>
        </p:txBody>
      </p:sp>
      <p:sp>
        <p:nvSpPr>
          <p:cNvPr id="8" name="Oval 7"/>
          <p:cNvSpPr/>
          <p:nvPr/>
        </p:nvSpPr>
        <p:spPr>
          <a:xfrm>
            <a:off x="8229600" y="838200"/>
            <a:ext cx="2996418" cy="21849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Arial" pitchFamily="34" charset="0"/>
                <a:cs typeface="Arial" pitchFamily="34" charset="0"/>
              </a:rPr>
              <a:t>Cách dẫn gián tiếp</a:t>
            </a:r>
            <a:endParaRPr lang="en-US" sz="2400" b="1" dirty="0">
              <a:solidFill>
                <a:srgbClr val="002060"/>
              </a:solidFill>
              <a:latin typeface="Arial" pitchFamily="34" charset="0"/>
              <a:cs typeface="Arial" pitchFamily="34" charset="0"/>
            </a:endParaRPr>
          </a:p>
        </p:txBody>
      </p:sp>
      <p:sp>
        <p:nvSpPr>
          <p:cNvPr id="9" name="TextBox 8"/>
          <p:cNvSpPr txBox="1"/>
          <p:nvPr/>
        </p:nvSpPr>
        <p:spPr>
          <a:xfrm>
            <a:off x="4553001" y="3352800"/>
            <a:ext cx="3600399" cy="2985433"/>
          </a:xfrm>
          <a:prstGeom prst="rect">
            <a:avLst/>
          </a:prstGeom>
          <a:noFill/>
        </p:spPr>
        <p:txBody>
          <a:bodyPr wrap="square" rtlCol="0">
            <a:spAutoFit/>
          </a:bodyPr>
          <a:lstStyle/>
          <a:p>
            <a:pPr algn="just">
              <a:spcBef>
                <a:spcPts val="600"/>
              </a:spcBef>
              <a:spcAft>
                <a:spcPts val="600"/>
              </a:spcAft>
            </a:pPr>
            <a:r>
              <a:rPr lang="en-US" sz="2400" b="1" dirty="0" smtClean="0">
                <a:latin typeface="Arial" pitchFamily="34" charset="0"/>
                <a:cs typeface="Arial" pitchFamily="34" charset="0"/>
              </a:rPr>
              <a:t>- Nhắc </a:t>
            </a:r>
            <a:r>
              <a:rPr lang="en-US" sz="2400" b="1" dirty="0">
                <a:latin typeface="Arial" pitchFamily="34" charset="0"/>
                <a:cs typeface="Arial" pitchFamily="34" charset="0"/>
              </a:rPr>
              <a:t>lại nguyên văn lời nói hay ý nghĩ của người hoặc nhân vật </a:t>
            </a:r>
          </a:p>
          <a:p>
            <a:pPr algn="just">
              <a:spcBef>
                <a:spcPts val="600"/>
              </a:spcBef>
              <a:spcAft>
                <a:spcPts val="600"/>
              </a:spcAft>
            </a:pPr>
            <a:r>
              <a:rPr lang="en-US" sz="2400" b="1" dirty="0" smtClean="0">
                <a:latin typeface="Arial" pitchFamily="34" charset="0"/>
                <a:cs typeface="Arial" pitchFamily="34" charset="0"/>
              </a:rPr>
              <a:t>- Lời </a:t>
            </a:r>
            <a:r>
              <a:rPr lang="en-US" sz="2400" b="1" dirty="0">
                <a:latin typeface="Arial" pitchFamily="34" charset="0"/>
                <a:cs typeface="Arial" pitchFamily="34" charset="0"/>
              </a:rPr>
              <a:t>dẫn trực tiếp được đặt trong dấu ngoặc </a:t>
            </a:r>
            <a:r>
              <a:rPr lang="en-US" sz="2400" b="1" dirty="0" smtClean="0">
                <a:latin typeface="Arial" pitchFamily="34" charset="0"/>
                <a:cs typeface="Arial" pitchFamily="34" charset="0"/>
              </a:rPr>
              <a:t>kép.</a:t>
            </a:r>
            <a:endParaRPr lang="en-US" sz="2400" b="1" dirty="0">
              <a:latin typeface="Arial" pitchFamily="34" charset="0"/>
              <a:cs typeface="Arial" pitchFamily="34" charset="0"/>
            </a:endParaRPr>
          </a:p>
          <a:p>
            <a:pPr>
              <a:spcBef>
                <a:spcPts val="600"/>
              </a:spcBef>
              <a:spcAft>
                <a:spcPts val="600"/>
              </a:spcAft>
            </a:pPr>
            <a:endParaRPr lang="en-US" sz="2400" b="1" dirty="0">
              <a:latin typeface="Arial" pitchFamily="34" charset="0"/>
              <a:cs typeface="Arial" pitchFamily="34" charset="0"/>
            </a:endParaRPr>
          </a:p>
        </p:txBody>
      </p:sp>
      <p:sp>
        <p:nvSpPr>
          <p:cNvPr id="10" name="Rectangle 9"/>
          <p:cNvSpPr/>
          <p:nvPr/>
        </p:nvSpPr>
        <p:spPr>
          <a:xfrm>
            <a:off x="8229600" y="3352800"/>
            <a:ext cx="3414302" cy="2831544"/>
          </a:xfrm>
          <a:prstGeom prst="rect">
            <a:avLst/>
          </a:prstGeom>
        </p:spPr>
        <p:txBody>
          <a:bodyPr wrap="square">
            <a:spAutoFit/>
          </a:bodyPr>
          <a:lstStyle/>
          <a:p>
            <a:pPr algn="just">
              <a:spcBef>
                <a:spcPts val="600"/>
              </a:spcBef>
              <a:spcAft>
                <a:spcPts val="600"/>
              </a:spcAft>
            </a:pPr>
            <a:r>
              <a:rPr lang="en-US" sz="2400" b="1" dirty="0">
                <a:latin typeface="Arial" pitchFamily="34" charset="0"/>
                <a:cs typeface="Arial" pitchFamily="34" charset="0"/>
              </a:rPr>
              <a:t>- Thuật lại lời nói hay ý nghĩ của người hoặc nhân vật,  có điều chỉnh thích hợp</a:t>
            </a:r>
          </a:p>
          <a:p>
            <a:pPr algn="just">
              <a:spcBef>
                <a:spcPts val="600"/>
              </a:spcBef>
              <a:spcAft>
                <a:spcPts val="600"/>
              </a:spcAft>
            </a:pPr>
            <a:r>
              <a:rPr lang="en-US" sz="2400" b="1" dirty="0">
                <a:latin typeface="Arial" pitchFamily="34" charset="0"/>
                <a:cs typeface="Arial" pitchFamily="34" charset="0"/>
              </a:rPr>
              <a:t>- Lời dẫn gián tiếp không đặt trong dấu ngoặc </a:t>
            </a:r>
            <a:r>
              <a:rPr lang="en-US" sz="2400" b="1" dirty="0" smtClean="0">
                <a:latin typeface="Arial" pitchFamily="34" charset="0"/>
                <a:cs typeface="Arial" pitchFamily="34" charset="0"/>
              </a:rPr>
              <a:t>kép.</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62436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down)">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down)">
                                      <p:cBhvr>
                                        <p:cTn id="36" dur="5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wipe(down)">
                                      <p:cBhvr>
                                        <p:cTn id="4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92696"/>
            <a:ext cx="3657600" cy="555570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4008" y="968276"/>
            <a:ext cx="3433192" cy="4031873"/>
          </a:xfrm>
          <a:prstGeom prst="rect">
            <a:avLst/>
          </a:prstGeom>
          <a:noFill/>
        </p:spPr>
        <p:txBody>
          <a:bodyPr wrap="square" rtlCol="0">
            <a:spAutoFit/>
          </a:bodyPr>
          <a:lstStyle/>
          <a:p>
            <a:pPr algn="just">
              <a:spcBef>
                <a:spcPts val="600"/>
              </a:spcBef>
              <a:spcAft>
                <a:spcPts val="600"/>
              </a:spcAft>
              <a:buAutoNum type="romanUcPeriod"/>
            </a:pPr>
            <a:r>
              <a:rPr lang="en-US" sz="2400" b="1" dirty="0" smtClean="0">
                <a:solidFill>
                  <a:schemeClr val="bg1"/>
                </a:solidFill>
                <a:latin typeface="Times New Roman" panose="02020603050405020304" pitchFamily="18" charset="0"/>
                <a:cs typeface="Times New Roman" panose="02020603050405020304" pitchFamily="18" charset="0"/>
              </a:rPr>
              <a:t> Các phương châm hội thoại</a:t>
            </a:r>
          </a:p>
          <a:p>
            <a:pPr algn="just">
              <a:spcBef>
                <a:spcPts val="600"/>
              </a:spcBef>
              <a:spcAft>
                <a:spcPts val="600"/>
              </a:spcAft>
              <a:buAutoNum type="romanUcPeriod"/>
            </a:pPr>
            <a:r>
              <a:rPr lang="en-US" sz="2400" b="1" dirty="0" smtClean="0">
                <a:solidFill>
                  <a:schemeClr val="bg1"/>
                </a:solidFill>
                <a:latin typeface="Times New Roman" panose="02020603050405020304" pitchFamily="18" charset="0"/>
                <a:cs typeface="Times New Roman" panose="02020603050405020304" pitchFamily="18" charset="0"/>
              </a:rPr>
              <a:t> Xưng </a:t>
            </a:r>
            <a:r>
              <a:rPr lang="en-US" sz="2400" b="1" dirty="0">
                <a:solidFill>
                  <a:schemeClr val="bg1"/>
                </a:solidFill>
                <a:latin typeface="Times New Roman" panose="02020603050405020304" pitchFamily="18" charset="0"/>
                <a:cs typeface="Times New Roman" panose="02020603050405020304" pitchFamily="18" charset="0"/>
              </a:rPr>
              <a:t>hô trong hội thoại</a:t>
            </a:r>
          </a:p>
          <a:p>
            <a:pPr algn="just">
              <a:spcBef>
                <a:spcPts val="600"/>
              </a:spcBef>
              <a:spcAft>
                <a:spcPts val="600"/>
              </a:spcAft>
              <a:buAutoNum type="romanUcPeriod"/>
            </a:pP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Cách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dẫn trực </a:t>
            </a:r>
            <a:r>
              <a:rPr lang="en-US" sz="2400" b="1" dirty="0" smtClean="0">
                <a:solidFill>
                  <a:schemeClr val="bg1"/>
                </a:solidFill>
                <a:latin typeface="Times New Roman" panose="02020603050405020304" pitchFamily="18" charset="0"/>
                <a:cs typeface="Times New Roman" panose="02020603050405020304" pitchFamily="18" charset="0"/>
              </a:rPr>
              <a:t>tiếp và </a:t>
            </a:r>
            <a:r>
              <a:rPr lang="en-US" sz="2400" b="1" dirty="0">
                <a:solidFill>
                  <a:schemeClr val="bg1"/>
                </a:solidFill>
                <a:latin typeface="Times New Roman" panose="02020603050405020304" pitchFamily="18" charset="0"/>
                <a:cs typeface="Times New Roman" panose="02020603050405020304" pitchFamily="18" charset="0"/>
              </a:rPr>
              <a:t>cách dẫn gián </a:t>
            </a:r>
            <a:r>
              <a:rPr lang="en-US" sz="2400" b="1" dirty="0" smtClean="0">
                <a:solidFill>
                  <a:schemeClr val="bg1"/>
                </a:solidFill>
                <a:latin typeface="Times New Roman" panose="02020603050405020304" pitchFamily="18" charset="0"/>
                <a:cs typeface="Times New Roman" panose="02020603050405020304" pitchFamily="18" charset="0"/>
              </a:rPr>
              <a:t>tiếp</a:t>
            </a:r>
          </a:p>
          <a:p>
            <a:pPr algn="just">
              <a:spcBef>
                <a:spcPts val="600"/>
              </a:spcBef>
              <a:spcAft>
                <a:spcPts val="600"/>
              </a:spcAft>
              <a:buAutoNum type="romanUcPeriod"/>
            </a:pPr>
            <a:r>
              <a:rPr lang="en-US" sz="2400" b="1" dirty="0" smtClean="0">
                <a:solidFill>
                  <a:srgbClr val="C00000"/>
                </a:solidFill>
                <a:latin typeface="Times New Roman" panose="02020603050405020304" pitchFamily="18" charset="0"/>
                <a:cs typeface="Times New Roman" panose="02020603050405020304" pitchFamily="18" charset="0"/>
              </a:rPr>
              <a:t> Sự </a:t>
            </a:r>
            <a:r>
              <a:rPr lang="en-US" sz="2400" b="1" dirty="0">
                <a:solidFill>
                  <a:srgbClr val="C00000"/>
                </a:solidFill>
                <a:latin typeface="Times New Roman" panose="02020603050405020304" pitchFamily="18" charset="0"/>
                <a:cs typeface="Times New Roman" panose="02020603050405020304" pitchFamily="18" charset="0"/>
              </a:rPr>
              <a:t>phát </a:t>
            </a:r>
            <a:r>
              <a:rPr lang="en-US" sz="2400" b="1" dirty="0" smtClean="0">
                <a:solidFill>
                  <a:srgbClr val="C00000"/>
                </a:solidFill>
                <a:latin typeface="Times New Roman" panose="02020603050405020304" pitchFamily="18" charset="0"/>
                <a:cs typeface="Times New Roman" panose="02020603050405020304" pitchFamily="18" charset="0"/>
              </a:rPr>
              <a:t>triển của </a:t>
            </a:r>
            <a:r>
              <a:rPr lang="en-US" sz="2400" b="1" dirty="0">
                <a:solidFill>
                  <a:srgbClr val="C00000"/>
                </a:solidFill>
                <a:latin typeface="Times New Roman" panose="02020603050405020304" pitchFamily="18" charset="0"/>
                <a:cs typeface="Times New Roman" panose="02020603050405020304" pitchFamily="18" charset="0"/>
              </a:rPr>
              <a:t>từ vựng</a:t>
            </a:r>
          </a:p>
          <a:p>
            <a:pPr marL="571500" indent="-571500" algn="just">
              <a:spcBef>
                <a:spcPts val="600"/>
              </a:spcBef>
              <a:spcAft>
                <a:spcPts val="600"/>
              </a:spcAft>
              <a:buAutoNum type="romanUcPeriod"/>
            </a:pP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6384032" y="480051"/>
            <a:ext cx="2952328" cy="1325563"/>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pPr>
            <a:r>
              <a:rPr lang="en-US" sz="3200" b="1" dirty="0" smtClean="0">
                <a:solidFill>
                  <a:srgbClr val="FFFF00"/>
                </a:solidFill>
                <a:latin typeface="Times New Roman" panose="02020603050405020304" pitchFamily="18" charset="0"/>
                <a:cs typeface="Times New Roman" panose="02020603050405020304" pitchFamily="18" charset="0"/>
              </a:rPr>
              <a:t>C. Tiếng Việt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0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43597" y="1676400"/>
            <a:ext cx="2144151" cy="27572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Times New Roman" panose="02020603050405020304" pitchFamily="18" charset="0"/>
                <a:cs typeface="Times New Roman" panose="02020603050405020304" pitchFamily="18" charset="0"/>
              </a:rPr>
              <a:t>Sự phát triển của từ vựng</a:t>
            </a:r>
            <a:endParaRPr lang="en-US" sz="3200" b="1" dirty="0">
              <a:solidFill>
                <a:schemeClr val="bg1"/>
              </a:solidFill>
              <a:latin typeface="Times New Roman" panose="02020603050405020304" pitchFamily="18" charset="0"/>
              <a:cs typeface="Times New Roman" panose="02020603050405020304" pitchFamily="18" charset="0"/>
            </a:endParaRPr>
          </a:p>
        </p:txBody>
      </p:sp>
      <p:cxnSp>
        <p:nvCxnSpPr>
          <p:cNvPr id="4" name="Straight Connector 3"/>
          <p:cNvCxnSpPr>
            <a:stCxn id="3" idx="6"/>
          </p:cNvCxnSpPr>
          <p:nvPr/>
        </p:nvCxnSpPr>
        <p:spPr>
          <a:xfrm flipV="1">
            <a:off x="2787748" y="1549791"/>
            <a:ext cx="717452" cy="150524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3" idx="6"/>
          </p:cNvCxnSpPr>
          <p:nvPr/>
        </p:nvCxnSpPr>
        <p:spPr>
          <a:xfrm>
            <a:off x="2787748" y="3055034"/>
            <a:ext cx="681610" cy="144837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0" y="1209308"/>
            <a:ext cx="3108960" cy="523220"/>
          </a:xfrm>
          <a:prstGeom prst="rect">
            <a:avLst/>
          </a:prstGeom>
          <a:solidFill>
            <a:srgbClr val="002060"/>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Phát triển về nghĩa</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706880" y="4572000"/>
            <a:ext cx="3474720" cy="954107"/>
          </a:xfrm>
          <a:prstGeom prst="rect">
            <a:avLst/>
          </a:prstGeom>
          <a:solidFill>
            <a:srgbClr val="002060"/>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Phát triển số lượng từ ngữ</a:t>
            </a:r>
            <a:endParaRPr lang="en-US" sz="2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6191462" y="838690"/>
            <a:ext cx="1061606" cy="62747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77249" y="577080"/>
            <a:ext cx="2400152" cy="523220"/>
          </a:xfrm>
          <a:prstGeom prst="rect">
            <a:avLst/>
          </a:prstGeom>
          <a:solidFill>
            <a:srgbClr val="FFFF00"/>
          </a:solid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Biến đổi nghĩa</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435624" y="2370876"/>
            <a:ext cx="4145848" cy="954107"/>
          </a:xfrm>
          <a:prstGeom prst="rect">
            <a:avLst/>
          </a:prstGeom>
          <a:solidFill>
            <a:srgbClr val="FFFF00"/>
          </a:solid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Phát triển </a:t>
            </a:r>
            <a:r>
              <a:rPr lang="en-US" sz="2800" dirty="0" err="1" smtClean="0">
                <a:solidFill>
                  <a:schemeClr val="bg1"/>
                </a:solidFill>
                <a:latin typeface="Times New Roman" panose="02020603050405020304" pitchFamily="18" charset="0"/>
                <a:cs typeface="Times New Roman" panose="02020603050405020304" pitchFamily="18" charset="0"/>
              </a:rPr>
              <a:t>nghĩa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từ</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ngữ</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trên</a:t>
            </a:r>
            <a:r>
              <a:rPr lang="en-US" sz="2800" dirty="0" smtClean="0">
                <a:solidFill>
                  <a:schemeClr val="bg1"/>
                </a:solidFill>
                <a:latin typeface="Times New Roman" panose="02020603050405020304" pitchFamily="18" charset="0"/>
                <a:cs typeface="Times New Roman" panose="02020603050405020304" pitchFamily="18" charset="0"/>
              </a:rPr>
              <a:t> cơ sở nghĩa gốc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458200" y="3146181"/>
            <a:ext cx="2979437" cy="523220"/>
          </a:xfrm>
          <a:prstGeom prst="rect">
            <a:avLst/>
          </a:prstGeom>
          <a:solidFill>
            <a:srgbClr val="7030A0"/>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Phương thức ẩn dụ</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855041" y="1524000"/>
            <a:ext cx="3422559" cy="523220"/>
          </a:xfrm>
          <a:prstGeom prst="rect">
            <a:avLst/>
          </a:prstGeom>
          <a:solidFill>
            <a:srgbClr val="7030A0"/>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Phương thức hoán dụ</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253753" y="4166479"/>
            <a:ext cx="2686929" cy="523220"/>
          </a:xfrm>
          <a:prstGeom prst="rect">
            <a:avLst/>
          </a:prstGeom>
          <a:solidFill>
            <a:srgbClr val="FFFF00"/>
          </a:solid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Tạo từ ngữ mới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477000" y="5141893"/>
            <a:ext cx="4273062" cy="954107"/>
          </a:xfrm>
          <a:prstGeom prst="rect">
            <a:avLst/>
          </a:prstGeom>
          <a:solidFill>
            <a:srgbClr val="FFFF00"/>
          </a:solid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Mượn từ ngữ của tiếng nước ngoài</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rot="16200000" flipH="1">
            <a:off x="6141616" y="1493416"/>
            <a:ext cx="829366" cy="75580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550477" y="2090404"/>
            <a:ext cx="742727" cy="61663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25357" y="2711046"/>
            <a:ext cx="873303" cy="40980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29200" y="4698567"/>
            <a:ext cx="1384433" cy="30233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29200" y="5009768"/>
            <a:ext cx="1458163" cy="36367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82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0"/>
                                        <p:tgtEl>
                                          <p:spTgt spid="14"/>
                                        </p:tgtEl>
                                      </p:cBhvr>
                                    </p:animEffect>
                                    <p:anim calcmode="lin" valueType="num">
                                      <p:cBhvr>
                                        <p:cTn id="104" dur="1000" fill="hold"/>
                                        <p:tgtEl>
                                          <p:spTgt spid="14"/>
                                        </p:tgtEl>
                                        <p:attrNameLst>
                                          <p:attrName>ppt_x</p:attrName>
                                        </p:attrNameLst>
                                      </p:cBhvr>
                                      <p:tavLst>
                                        <p:tav tm="0">
                                          <p:val>
                                            <p:strVal val="#ppt_x"/>
                                          </p:val>
                                        </p:tav>
                                        <p:tav tm="100000">
                                          <p:val>
                                            <p:strVal val="#ppt_x"/>
                                          </p:val>
                                        </p:tav>
                                      </p:tavLst>
                                    </p:anim>
                                    <p:anim calcmode="lin" valueType="num">
                                      <p:cBhvr>
                                        <p:cTn id="10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2" name="Group 32"/>
          <p:cNvGrpSpPr>
            <a:grpSpLocks/>
          </p:cNvGrpSpPr>
          <p:nvPr/>
        </p:nvGrpSpPr>
        <p:grpSpPr bwMode="auto">
          <a:xfrm>
            <a:off x="2855640" y="1884363"/>
            <a:ext cx="5410202" cy="665162"/>
            <a:chOff x="1152" y="1275"/>
            <a:chExt cx="3408" cy="419"/>
          </a:xfrm>
        </p:grpSpPr>
        <p:grpSp>
          <p:nvGrpSpPr>
            <p:cNvPr id="40963" name="Group 3"/>
            <p:cNvGrpSpPr>
              <a:grpSpLocks/>
            </p:cNvGrpSpPr>
            <p:nvPr/>
          </p:nvGrpSpPr>
          <p:grpSpPr bwMode="auto">
            <a:xfrm>
              <a:off x="1152" y="1275"/>
              <a:ext cx="480" cy="419"/>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0971" name="Line 11"/>
            <p:cNvSpPr>
              <a:spLocks noChangeShapeType="1"/>
            </p:cNvSpPr>
            <p:nvPr/>
          </p:nvSpPr>
          <p:spPr bwMode="auto">
            <a:xfrm>
              <a:off x="1536" y="1659"/>
              <a:ext cx="3024"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2" name="Text Box 12"/>
            <p:cNvSpPr txBox="1">
              <a:spLocks noChangeArrowheads="1"/>
            </p:cNvSpPr>
            <p:nvPr/>
          </p:nvSpPr>
          <p:spPr bwMode="auto">
            <a:xfrm>
              <a:off x="1728" y="1323"/>
              <a:ext cx="18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400" i="1" dirty="0" smtClean="0"/>
                <a:t>Bếp </a:t>
              </a:r>
              <a:r>
                <a:rPr lang="en-US" altLang="x-none" sz="2400" i="1" dirty="0" err="1" smtClean="0"/>
                <a:t>lửa</a:t>
              </a:r>
              <a:r>
                <a:rPr lang="en-US" altLang="x-none" sz="2400" i="1" dirty="0" smtClean="0"/>
                <a:t> </a:t>
              </a:r>
              <a:r>
                <a:rPr lang="en-US" altLang="x-none" sz="2400" dirty="0" smtClean="0"/>
                <a:t>(</a:t>
              </a:r>
              <a:r>
                <a:rPr lang="en-US" altLang="x-none" sz="2400" dirty="0" err="1" smtClean="0"/>
                <a:t>Bằng</a:t>
              </a:r>
              <a:r>
                <a:rPr lang="en-US" altLang="x-none" sz="2400" dirty="0" smtClean="0"/>
                <a:t> </a:t>
              </a:r>
              <a:r>
                <a:rPr lang="en-US" altLang="x-none" sz="2400" dirty="0" err="1" smtClean="0"/>
                <a:t>Việt</a:t>
              </a:r>
              <a:r>
                <a:rPr lang="en-US" altLang="x-none" sz="2400" dirty="0" smtClean="0"/>
                <a:t>)</a:t>
              </a:r>
              <a:endParaRPr lang="en-US" altLang="x-none" sz="2400" dirty="0"/>
            </a:p>
          </p:txBody>
        </p:sp>
        <p:sp>
          <p:nvSpPr>
            <p:cNvPr id="40973" name="Text Box 13"/>
            <p:cNvSpPr txBox="1">
              <a:spLocks noChangeArrowheads="1"/>
            </p:cNvSpPr>
            <p:nvPr/>
          </p:nvSpPr>
          <p:spPr bwMode="gray">
            <a:xfrm>
              <a:off x="1259" y="1337"/>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a:solidFill>
                    <a:schemeClr val="bg1"/>
                  </a:solidFill>
                </a:rPr>
                <a:t>A</a:t>
              </a:r>
            </a:p>
          </p:txBody>
        </p:sp>
      </p:grpSp>
      <p:grpSp>
        <p:nvGrpSpPr>
          <p:cNvPr id="40993" name="Group 33"/>
          <p:cNvGrpSpPr>
            <a:grpSpLocks/>
          </p:cNvGrpSpPr>
          <p:nvPr/>
        </p:nvGrpSpPr>
        <p:grpSpPr bwMode="auto">
          <a:xfrm>
            <a:off x="2855641" y="3015408"/>
            <a:ext cx="5410204" cy="677862"/>
            <a:chOff x="1152" y="1843"/>
            <a:chExt cx="3408" cy="427"/>
          </a:xfrm>
        </p:grpSpPr>
        <p:grpSp>
          <p:nvGrpSpPr>
            <p:cNvPr id="40967" name="Group 7"/>
            <p:cNvGrpSpPr>
              <a:grpSpLocks/>
            </p:cNvGrpSpPr>
            <p:nvPr/>
          </p:nvGrpSpPr>
          <p:grpSpPr bwMode="auto">
            <a:xfrm>
              <a:off x="1152" y="1851"/>
              <a:ext cx="480" cy="419"/>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0974" name="Line 14"/>
            <p:cNvSpPr>
              <a:spLocks noChangeShapeType="1"/>
            </p:cNvSpPr>
            <p:nvPr/>
          </p:nvSpPr>
          <p:spPr bwMode="auto">
            <a:xfrm>
              <a:off x="1536" y="2235"/>
              <a:ext cx="3024"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5" name="Text Box 15"/>
            <p:cNvSpPr txBox="1">
              <a:spLocks noChangeArrowheads="1"/>
            </p:cNvSpPr>
            <p:nvPr/>
          </p:nvSpPr>
          <p:spPr bwMode="auto">
            <a:xfrm>
              <a:off x="1728" y="1843"/>
              <a:ext cx="2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400" i="1" dirty="0" smtClean="0"/>
                <a:t>Ánh </a:t>
              </a:r>
              <a:r>
                <a:rPr lang="en-US" altLang="x-none" sz="2400" i="1" dirty="0" err="1" smtClean="0"/>
                <a:t>trăng</a:t>
              </a:r>
              <a:r>
                <a:rPr lang="en-US" altLang="x-none" sz="2400" i="1" dirty="0" smtClean="0"/>
                <a:t> </a:t>
              </a:r>
              <a:r>
                <a:rPr lang="en-US" altLang="x-none" sz="2400" dirty="0" smtClean="0"/>
                <a:t>(</a:t>
              </a:r>
              <a:r>
                <a:rPr lang="en-US" altLang="x-none" sz="2400" dirty="0" err="1" smtClean="0"/>
                <a:t>Nguyễn</a:t>
              </a:r>
              <a:r>
                <a:rPr lang="en-US" altLang="x-none" sz="2400" dirty="0" smtClean="0"/>
                <a:t> </a:t>
              </a:r>
              <a:r>
                <a:rPr lang="en-US" altLang="x-none" sz="2400" dirty="0" err="1" smtClean="0"/>
                <a:t>Duy</a:t>
              </a:r>
              <a:r>
                <a:rPr lang="en-US" altLang="x-none" sz="2400" dirty="0" smtClean="0"/>
                <a:t>)</a:t>
              </a:r>
              <a:endParaRPr lang="en-US" altLang="x-none" sz="2400" dirty="0"/>
            </a:p>
          </p:txBody>
        </p:sp>
        <p:sp>
          <p:nvSpPr>
            <p:cNvPr id="40976" name="Text Box 16"/>
            <p:cNvSpPr txBox="1">
              <a:spLocks noChangeArrowheads="1"/>
            </p:cNvSpPr>
            <p:nvPr/>
          </p:nvSpPr>
          <p:spPr bwMode="gray">
            <a:xfrm>
              <a:off x="1259" y="1913"/>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a:solidFill>
                    <a:schemeClr val="bg1"/>
                  </a:solidFill>
                </a:rPr>
                <a:t>B</a:t>
              </a:r>
            </a:p>
          </p:txBody>
        </p:sp>
      </p:grpSp>
      <p:grpSp>
        <p:nvGrpSpPr>
          <p:cNvPr id="40994" name="Group 34"/>
          <p:cNvGrpSpPr>
            <a:grpSpLocks/>
          </p:cNvGrpSpPr>
          <p:nvPr/>
        </p:nvGrpSpPr>
        <p:grpSpPr bwMode="auto">
          <a:xfrm>
            <a:off x="2855640" y="4136306"/>
            <a:ext cx="5410200" cy="665162"/>
            <a:chOff x="1152" y="2413"/>
            <a:chExt cx="3408" cy="419"/>
          </a:xfrm>
        </p:grpSpPr>
        <p:grpSp>
          <p:nvGrpSpPr>
            <p:cNvPr id="40977" name="Group 17"/>
            <p:cNvGrpSpPr>
              <a:grpSpLocks/>
            </p:cNvGrpSpPr>
            <p:nvPr/>
          </p:nvGrpSpPr>
          <p:grpSpPr bwMode="auto">
            <a:xfrm>
              <a:off x="1152" y="2413"/>
              <a:ext cx="480" cy="419"/>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0985" name="Line 25"/>
            <p:cNvSpPr>
              <a:spLocks noChangeShapeType="1"/>
            </p:cNvSpPr>
            <p:nvPr/>
          </p:nvSpPr>
          <p:spPr bwMode="auto">
            <a:xfrm>
              <a:off x="1536" y="2797"/>
              <a:ext cx="3024"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86" name="Text Box 26"/>
            <p:cNvSpPr txBox="1">
              <a:spLocks noChangeArrowheads="1"/>
            </p:cNvSpPr>
            <p:nvPr/>
          </p:nvSpPr>
          <p:spPr bwMode="auto">
            <a:xfrm>
              <a:off x="1728" y="2450"/>
              <a:ext cx="98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400" dirty="0" smtClean="0"/>
                <a:t>Tiếng Việt</a:t>
              </a:r>
              <a:endParaRPr lang="en-US" altLang="x-none" sz="2400" dirty="0"/>
            </a:p>
          </p:txBody>
        </p:sp>
        <p:sp>
          <p:nvSpPr>
            <p:cNvPr id="40987" name="Text Box 27"/>
            <p:cNvSpPr txBox="1">
              <a:spLocks noChangeArrowheads="1"/>
            </p:cNvSpPr>
            <p:nvPr/>
          </p:nvSpPr>
          <p:spPr bwMode="gray">
            <a:xfrm>
              <a:off x="1259" y="2475"/>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a:solidFill>
                    <a:schemeClr val="bg1"/>
                  </a:solidFill>
                </a:rPr>
                <a:t>C</a:t>
              </a:r>
            </a:p>
          </p:txBody>
        </p:sp>
      </p:grpSp>
      <p:sp>
        <p:nvSpPr>
          <p:cNvPr id="3" name="Title 2"/>
          <p:cNvSpPr>
            <a:spLocks noGrp="1"/>
          </p:cNvSpPr>
          <p:nvPr>
            <p:ph type="title"/>
          </p:nvPr>
        </p:nvSpPr>
        <p:spPr>
          <a:xfrm>
            <a:off x="1271464" y="476672"/>
            <a:ext cx="10515600" cy="1325563"/>
          </a:xfrm>
        </p:spPr>
        <p:txBody>
          <a:bodyPr>
            <a:normAutofit/>
          </a:bodyPr>
          <a:lstStyle/>
          <a:p>
            <a:r>
              <a:rPr lang="en-US" sz="3500" b="1" dirty="0" err="1">
                <a:solidFill>
                  <a:srgbClr val="FFFF00"/>
                </a:solidFill>
                <a:latin typeface="Arial" pitchFamily="34" charset="0"/>
                <a:cs typeface="Arial" pitchFamily="34" charset="0"/>
              </a:rPr>
              <a:t>Bố</a:t>
            </a:r>
            <a:r>
              <a:rPr lang="en-US" sz="3500" b="1" dirty="0">
                <a:solidFill>
                  <a:srgbClr val="FFFF00"/>
                </a:solidFill>
                <a:latin typeface="Arial" pitchFamily="34" charset="0"/>
                <a:cs typeface="Arial" pitchFamily="34" charset="0"/>
              </a:rPr>
              <a:t> </a:t>
            </a:r>
            <a:r>
              <a:rPr lang="en-US" sz="3500" b="1" dirty="0" err="1">
                <a:solidFill>
                  <a:srgbClr val="FFFF00"/>
                </a:solidFill>
                <a:latin typeface="Arial" pitchFamily="34" charset="0"/>
                <a:cs typeface="Arial" pitchFamily="34" charset="0"/>
              </a:rPr>
              <a:t>cục</a:t>
            </a:r>
            <a:r>
              <a:rPr lang="en-US" sz="3500" b="1" dirty="0">
                <a:solidFill>
                  <a:srgbClr val="FFFF00"/>
                </a:solidFill>
                <a:latin typeface="Arial" pitchFamily="34" charset="0"/>
                <a:cs typeface="Arial" pitchFamily="34" charset="0"/>
              </a:rPr>
              <a:t> </a:t>
            </a:r>
            <a:r>
              <a:rPr lang="en-US" sz="3500" b="1" dirty="0" err="1">
                <a:solidFill>
                  <a:srgbClr val="FFFF00"/>
                </a:solidFill>
                <a:latin typeface="Arial" pitchFamily="34" charset="0"/>
                <a:cs typeface="Arial" pitchFamily="34" charset="0"/>
              </a:rPr>
              <a:t>bài</a:t>
            </a:r>
            <a:r>
              <a:rPr lang="en-US" sz="3500" b="1" dirty="0">
                <a:solidFill>
                  <a:srgbClr val="FFFF00"/>
                </a:solidFill>
                <a:latin typeface="Arial" pitchFamily="34" charset="0"/>
                <a:cs typeface="Arial" pitchFamily="34" charset="0"/>
              </a:rPr>
              <a:t> </a:t>
            </a:r>
            <a:r>
              <a:rPr lang="en-US" sz="3500" b="1" dirty="0" err="1">
                <a:solidFill>
                  <a:srgbClr val="FFFF00"/>
                </a:solidFill>
                <a:latin typeface="Arial" pitchFamily="34" charset="0"/>
                <a:cs typeface="Arial" pitchFamily="34" charset="0"/>
              </a:rPr>
              <a:t>học</a:t>
            </a:r>
            <a:r>
              <a:rPr lang="en-US" sz="3500" b="1" dirty="0">
                <a:solidFill>
                  <a:srgbClr val="FFFF00"/>
                </a:solidFill>
                <a:latin typeface="Arial" pitchFamily="34" charset="0"/>
                <a:cs typeface="Arial" pitchFamily="34" charset="0"/>
              </a:rPr>
              <a:t>:</a:t>
            </a:r>
          </a:p>
        </p:txBody>
      </p:sp>
      <p:grpSp>
        <p:nvGrpSpPr>
          <p:cNvPr id="27" name="Group 34"/>
          <p:cNvGrpSpPr>
            <a:grpSpLocks/>
          </p:cNvGrpSpPr>
          <p:nvPr/>
        </p:nvGrpSpPr>
        <p:grpSpPr bwMode="auto">
          <a:xfrm>
            <a:off x="2888432" y="5174629"/>
            <a:ext cx="5410200" cy="665162"/>
            <a:chOff x="1152" y="2413"/>
            <a:chExt cx="3408" cy="419"/>
          </a:xfrm>
        </p:grpSpPr>
        <p:grpSp>
          <p:nvGrpSpPr>
            <p:cNvPr id="28" name="Group 17"/>
            <p:cNvGrpSpPr>
              <a:grpSpLocks/>
            </p:cNvGrpSpPr>
            <p:nvPr/>
          </p:nvGrpSpPr>
          <p:grpSpPr bwMode="auto">
            <a:xfrm>
              <a:off x="1152" y="2413"/>
              <a:ext cx="480" cy="419"/>
              <a:chOff x="1110" y="2656"/>
              <a:chExt cx="1549" cy="1351"/>
            </a:xfrm>
          </p:grpSpPr>
          <p:sp>
            <p:nvSpPr>
              <p:cNvPr id="3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AutoShape 20"/>
              <p:cNvSpPr>
                <a:spLocks noChangeArrowheads="1"/>
              </p:cNvSpPr>
              <p:nvPr/>
            </p:nvSpPr>
            <p:spPr bwMode="gray">
              <a:xfrm>
                <a:off x="1200" y="2736"/>
                <a:ext cx="1350" cy="1168"/>
              </a:xfrm>
              <a:prstGeom prst="hexagon">
                <a:avLst>
                  <a:gd name="adj" fmla="val 28896"/>
                  <a:gd name="vf" fmla="val 115470"/>
                </a:avLst>
              </a:prstGeom>
              <a:solidFill>
                <a:schemeClr val="accent1">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 name="Line 25"/>
            <p:cNvSpPr>
              <a:spLocks noChangeShapeType="1"/>
            </p:cNvSpPr>
            <p:nvPr/>
          </p:nvSpPr>
          <p:spPr bwMode="auto">
            <a:xfrm>
              <a:off x="1536" y="2797"/>
              <a:ext cx="3024"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Text Box 26"/>
            <p:cNvSpPr txBox="1">
              <a:spLocks noChangeArrowheads="1"/>
            </p:cNvSpPr>
            <p:nvPr/>
          </p:nvSpPr>
          <p:spPr bwMode="auto">
            <a:xfrm>
              <a:off x="1728" y="2450"/>
              <a:ext cx="96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400" dirty="0" err="1" smtClean="0"/>
                <a:t>Luyện</a:t>
              </a:r>
              <a:r>
                <a:rPr lang="en-US" altLang="x-none" sz="2400" dirty="0" smtClean="0"/>
                <a:t> </a:t>
              </a:r>
              <a:r>
                <a:rPr lang="en-US" altLang="x-none" sz="2400" dirty="0" err="1" smtClean="0"/>
                <a:t>tập</a:t>
              </a:r>
              <a:endParaRPr lang="en-US" altLang="x-none" sz="2400" dirty="0"/>
            </a:p>
          </p:txBody>
        </p:sp>
        <p:sp>
          <p:nvSpPr>
            <p:cNvPr id="31" name="Text Box 27"/>
            <p:cNvSpPr txBox="1">
              <a:spLocks noChangeArrowheads="1"/>
            </p:cNvSpPr>
            <p:nvPr/>
          </p:nvSpPr>
          <p:spPr bwMode="gray">
            <a:xfrm>
              <a:off x="1259" y="2475"/>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a:solidFill>
                    <a:schemeClr val="bg1"/>
                  </a:solidFill>
                </a:rPr>
                <a:t>D</a:t>
              </a:r>
            </a:p>
          </p:txBody>
        </p:sp>
      </p:grpSp>
    </p:spTree>
    <p:extLst>
      <p:ext uri="{BB962C8B-B14F-4D97-AF65-F5344CB8AC3E}">
        <p14:creationId xmlns:p14="http://schemas.microsoft.com/office/powerpoint/2010/main" val="140195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992"/>
                                        </p:tgtEl>
                                        <p:attrNameLst>
                                          <p:attrName>style.visibility</p:attrName>
                                        </p:attrNameLst>
                                      </p:cBhvr>
                                      <p:to>
                                        <p:strVal val="visible"/>
                                      </p:to>
                                    </p:set>
                                    <p:animEffect transition="in" filter="wipe(left)">
                                      <p:cBhvr>
                                        <p:cTn id="11" dur="500"/>
                                        <p:tgtEl>
                                          <p:spTgt spid="4099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993"/>
                                        </p:tgtEl>
                                        <p:attrNameLst>
                                          <p:attrName>style.visibility</p:attrName>
                                        </p:attrNameLst>
                                      </p:cBhvr>
                                      <p:to>
                                        <p:strVal val="visible"/>
                                      </p:to>
                                    </p:set>
                                    <p:animEffect transition="in" filter="wipe(left)">
                                      <p:cBhvr>
                                        <p:cTn id="15" dur="500"/>
                                        <p:tgtEl>
                                          <p:spTgt spid="4099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0994"/>
                                        </p:tgtEl>
                                        <p:attrNameLst>
                                          <p:attrName>style.visibility</p:attrName>
                                        </p:attrNameLst>
                                      </p:cBhvr>
                                      <p:to>
                                        <p:strVal val="visible"/>
                                      </p:to>
                                    </p:set>
                                    <p:animEffect transition="in" filter="wipe(left)">
                                      <p:cBhvr>
                                        <p:cTn id="19" dur="500"/>
                                        <p:tgtEl>
                                          <p:spTgt spid="4099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568152"/>
            <a:ext cx="3960440" cy="583264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5556" y="928192"/>
            <a:ext cx="3816424" cy="4031873"/>
          </a:xfrm>
          <a:prstGeom prst="rect">
            <a:avLst/>
          </a:prstGeom>
          <a:noFill/>
        </p:spPr>
        <p:txBody>
          <a:bodyPr wrap="square" rtlCol="0">
            <a:spAutoFit/>
          </a:bodyPr>
          <a:lstStyle/>
          <a:p>
            <a:pPr algn="just">
              <a:spcBef>
                <a:spcPts val="600"/>
              </a:spcBef>
              <a:spcAft>
                <a:spcPts val="600"/>
              </a:spcAft>
              <a:buAutoNum type="romanUcPeriod"/>
            </a:pPr>
            <a:r>
              <a:rPr lang="en-US" sz="2400" b="1" dirty="0" smtClean="0">
                <a:solidFill>
                  <a:schemeClr val="bg1"/>
                </a:solidFill>
                <a:latin typeface="Arial" pitchFamily="34" charset="0"/>
                <a:cs typeface="Arial" pitchFamily="34" charset="0"/>
              </a:rPr>
              <a:t> Các phương châm hội thoại</a:t>
            </a:r>
          </a:p>
          <a:p>
            <a:pPr algn="just">
              <a:spcBef>
                <a:spcPts val="600"/>
              </a:spcBef>
              <a:spcAft>
                <a:spcPts val="600"/>
              </a:spcAft>
              <a:buAutoNum type="romanUcPeriod"/>
            </a:pPr>
            <a:r>
              <a:rPr lang="en-US" sz="2400" b="1" dirty="0" smtClean="0">
                <a:solidFill>
                  <a:schemeClr val="bg1"/>
                </a:solidFill>
                <a:latin typeface="Arial" pitchFamily="34" charset="0"/>
                <a:cs typeface="Arial" pitchFamily="34" charset="0"/>
              </a:rPr>
              <a:t> Xưng </a:t>
            </a:r>
            <a:r>
              <a:rPr lang="en-US" sz="2400" b="1" dirty="0">
                <a:solidFill>
                  <a:schemeClr val="bg1"/>
                </a:solidFill>
                <a:latin typeface="Arial" pitchFamily="34" charset="0"/>
                <a:cs typeface="Arial" pitchFamily="34" charset="0"/>
              </a:rPr>
              <a:t>hô trong hội thoại</a:t>
            </a:r>
          </a:p>
          <a:p>
            <a:pPr algn="just">
              <a:spcBef>
                <a:spcPts val="600"/>
              </a:spcBef>
              <a:spcAft>
                <a:spcPts val="600"/>
              </a:spcAft>
              <a:buAutoNum type="romanUcPeriod"/>
            </a:pPr>
            <a:r>
              <a:rPr lang="en-US" sz="2400" b="1" dirty="0" smtClean="0">
                <a:solidFill>
                  <a:schemeClr val="bg1"/>
                </a:solidFill>
                <a:latin typeface="Arial" pitchFamily="34" charset="0"/>
                <a:cs typeface="Arial" pitchFamily="34" charset="0"/>
              </a:rPr>
              <a:t> Cách </a:t>
            </a:r>
            <a:r>
              <a:rPr lang="en-US" sz="2400" b="1" dirty="0">
                <a:solidFill>
                  <a:schemeClr val="bg1"/>
                </a:solidFill>
                <a:latin typeface="Arial" pitchFamily="34" charset="0"/>
                <a:cs typeface="Arial" pitchFamily="34" charset="0"/>
              </a:rPr>
              <a:t>dẫn trực </a:t>
            </a:r>
            <a:r>
              <a:rPr lang="en-US" sz="2400" b="1" dirty="0" smtClean="0">
                <a:solidFill>
                  <a:schemeClr val="bg1"/>
                </a:solidFill>
                <a:latin typeface="Arial" pitchFamily="34" charset="0"/>
                <a:cs typeface="Arial" pitchFamily="34" charset="0"/>
              </a:rPr>
              <a:t>tiếp và </a:t>
            </a:r>
            <a:r>
              <a:rPr lang="en-US" sz="2400" b="1" dirty="0">
                <a:solidFill>
                  <a:schemeClr val="bg1"/>
                </a:solidFill>
                <a:latin typeface="Arial" pitchFamily="34" charset="0"/>
                <a:cs typeface="Arial" pitchFamily="34" charset="0"/>
              </a:rPr>
              <a:t>cách dẫn gián </a:t>
            </a:r>
            <a:r>
              <a:rPr lang="en-US" sz="2400" b="1" dirty="0" smtClean="0">
                <a:solidFill>
                  <a:schemeClr val="bg1"/>
                </a:solidFill>
                <a:latin typeface="Arial" pitchFamily="34" charset="0"/>
                <a:cs typeface="Arial" pitchFamily="34" charset="0"/>
              </a:rPr>
              <a:t>tiếp</a:t>
            </a:r>
          </a:p>
          <a:p>
            <a:pPr algn="just">
              <a:spcBef>
                <a:spcPts val="600"/>
              </a:spcBef>
              <a:spcAft>
                <a:spcPts val="600"/>
              </a:spcAft>
              <a:buAutoNum type="romanUcPeriod"/>
            </a:pPr>
            <a:r>
              <a:rPr lang="en-US" sz="2400" b="1" dirty="0" smtClean="0">
                <a:solidFill>
                  <a:schemeClr val="bg1"/>
                </a:solidFill>
                <a:latin typeface="Arial" pitchFamily="34" charset="0"/>
                <a:cs typeface="Arial" pitchFamily="34" charset="0"/>
              </a:rPr>
              <a:t> Sự </a:t>
            </a:r>
            <a:r>
              <a:rPr lang="en-US" sz="2400" b="1" dirty="0">
                <a:solidFill>
                  <a:schemeClr val="bg1"/>
                </a:solidFill>
                <a:latin typeface="Arial" pitchFamily="34" charset="0"/>
                <a:cs typeface="Arial" pitchFamily="34" charset="0"/>
              </a:rPr>
              <a:t>phát triển từ </a:t>
            </a:r>
            <a:r>
              <a:rPr lang="en-US" sz="2400" b="1" dirty="0" smtClean="0">
                <a:solidFill>
                  <a:schemeClr val="bg1"/>
                </a:solidFill>
                <a:latin typeface="Arial" pitchFamily="34" charset="0"/>
                <a:cs typeface="Arial" pitchFamily="34" charset="0"/>
              </a:rPr>
              <a:t> vựng</a:t>
            </a:r>
            <a:endParaRPr lang="en-US" sz="2400" b="1" dirty="0">
              <a:solidFill>
                <a:schemeClr val="bg1"/>
              </a:solidFill>
              <a:latin typeface="Arial" pitchFamily="34" charset="0"/>
              <a:cs typeface="Arial" pitchFamily="34" charset="0"/>
            </a:endParaRPr>
          </a:p>
          <a:p>
            <a:pPr algn="just">
              <a:spcBef>
                <a:spcPts val="600"/>
              </a:spcBef>
              <a:spcAft>
                <a:spcPts val="600"/>
              </a:spcAft>
              <a:buAutoNum type="romanUcPeriod"/>
            </a:pPr>
            <a:r>
              <a:rPr lang="en-US" sz="2400" b="1" dirty="0" smtClean="0">
                <a:solidFill>
                  <a:srgbClr val="C00000"/>
                </a:solidFill>
                <a:latin typeface="Arial" pitchFamily="34" charset="0"/>
                <a:cs typeface="Arial" pitchFamily="34" charset="0"/>
              </a:rPr>
              <a:t> Thuật </a:t>
            </a:r>
            <a:r>
              <a:rPr lang="en-US" sz="2400" b="1" dirty="0">
                <a:solidFill>
                  <a:srgbClr val="C00000"/>
                </a:solidFill>
                <a:latin typeface="Arial" pitchFamily="34" charset="0"/>
                <a:cs typeface="Arial" pitchFamily="34" charset="0"/>
              </a:rPr>
              <a:t>ngữ</a:t>
            </a:r>
          </a:p>
        </p:txBody>
      </p:sp>
      <p:sp>
        <p:nvSpPr>
          <p:cNvPr id="5" name="Title 1"/>
          <p:cNvSpPr txBox="1">
            <a:spLocks/>
          </p:cNvSpPr>
          <p:nvPr/>
        </p:nvSpPr>
        <p:spPr>
          <a:xfrm>
            <a:off x="6096000" y="152400"/>
            <a:ext cx="2952328" cy="1325563"/>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pPr>
            <a:r>
              <a:rPr lang="en-US" sz="3200" b="1" dirty="0" smtClean="0">
                <a:solidFill>
                  <a:srgbClr val="FFFF00"/>
                </a:solidFill>
                <a:latin typeface="Times New Roman" panose="02020603050405020304" pitchFamily="18" charset="0"/>
                <a:cs typeface="Times New Roman" panose="02020603050405020304" pitchFamily="18" charset="0"/>
              </a:rPr>
              <a:t>C. Tiếng Việt</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953000" y="838200"/>
            <a:ext cx="6400800" cy="5601533"/>
          </a:xfrm>
          <a:prstGeom prst="rect">
            <a:avLst/>
          </a:prstGeom>
        </p:spPr>
        <p:txBody>
          <a:bodyPr wrap="square">
            <a:spAutoFit/>
          </a:bodyPr>
          <a:lstStyle/>
          <a:p>
            <a:pPr algn="just">
              <a:spcBef>
                <a:spcPts val="600"/>
              </a:spcBef>
              <a:spcAft>
                <a:spcPts val="600"/>
              </a:spcAft>
            </a:pPr>
            <a:r>
              <a:rPr lang="en-US" sz="2800" b="1" dirty="0">
                <a:solidFill>
                  <a:srgbClr val="FFFF00"/>
                </a:solidFill>
                <a:latin typeface="Arial" pitchFamily="34" charset="0"/>
                <a:cs typeface="Arial" pitchFamily="34" charset="0"/>
              </a:rPr>
              <a:t>1. </a:t>
            </a:r>
            <a:r>
              <a:rPr lang="en-US" sz="2800" b="1" dirty="0" smtClean="0">
                <a:solidFill>
                  <a:srgbClr val="FFFF00"/>
                </a:solidFill>
                <a:latin typeface="Arial" pitchFamily="34" charset="0"/>
                <a:cs typeface="Arial" pitchFamily="34" charset="0"/>
              </a:rPr>
              <a:t>Khái niệm</a:t>
            </a:r>
            <a:endParaRPr lang="en-US" sz="2800" b="1" dirty="0">
              <a:solidFill>
                <a:srgbClr val="FFFF00"/>
              </a:solidFill>
              <a:latin typeface="Arial" pitchFamily="34" charset="0"/>
              <a:cs typeface="Arial" pitchFamily="34" charset="0"/>
            </a:endParaRPr>
          </a:p>
          <a:p>
            <a:pPr marL="0" indent="0" algn="just">
              <a:spcBef>
                <a:spcPts val="600"/>
              </a:spcBef>
              <a:spcAft>
                <a:spcPts val="600"/>
              </a:spcAft>
              <a:buNone/>
            </a:pPr>
            <a:r>
              <a:rPr lang="en-US" sz="2800" b="1" dirty="0">
                <a:latin typeface="Arial" pitchFamily="34" charset="0"/>
                <a:cs typeface="Arial" pitchFamily="34" charset="0"/>
              </a:rPr>
              <a:t>    </a:t>
            </a:r>
            <a:r>
              <a:rPr lang="en-US" sz="2800" b="1" dirty="0" smtClean="0">
                <a:latin typeface="Arial" pitchFamily="34" charset="0"/>
                <a:cs typeface="Arial" pitchFamily="34" charset="0"/>
              </a:rPr>
              <a:t>Là những từ </a:t>
            </a:r>
            <a:r>
              <a:rPr lang="en-US" sz="2800" b="1" dirty="0">
                <a:latin typeface="Arial" pitchFamily="34" charset="0"/>
                <a:cs typeface="Arial" pitchFamily="34" charset="0"/>
              </a:rPr>
              <a:t>ngữ biểu thị khái niệm khoa học, công </a:t>
            </a:r>
            <a:r>
              <a:rPr lang="en-US" sz="2800" b="1" dirty="0" smtClean="0">
                <a:latin typeface="Arial" pitchFamily="34" charset="0"/>
                <a:cs typeface="Arial" pitchFamily="34" charset="0"/>
              </a:rPr>
              <a:t>nghệ, thường được dùng </a:t>
            </a:r>
            <a:r>
              <a:rPr lang="en-US" sz="2800" b="1" dirty="0">
                <a:latin typeface="Arial" pitchFamily="34" charset="0"/>
                <a:cs typeface="Arial" pitchFamily="34" charset="0"/>
              </a:rPr>
              <a:t>trong </a:t>
            </a:r>
            <a:r>
              <a:rPr lang="en-US" sz="2800" b="1" dirty="0" smtClean="0">
                <a:latin typeface="Arial" pitchFamily="34" charset="0"/>
                <a:cs typeface="Arial" pitchFamily="34" charset="0"/>
              </a:rPr>
              <a:t>các văn </a:t>
            </a:r>
            <a:r>
              <a:rPr lang="en-US" sz="2800" b="1" dirty="0">
                <a:latin typeface="Arial" pitchFamily="34" charset="0"/>
                <a:cs typeface="Arial" pitchFamily="34" charset="0"/>
              </a:rPr>
              <a:t>bản khoa học, công nghệ</a:t>
            </a:r>
          </a:p>
          <a:p>
            <a:pPr algn="just">
              <a:spcBef>
                <a:spcPts val="600"/>
              </a:spcBef>
              <a:spcAft>
                <a:spcPts val="600"/>
              </a:spcAft>
            </a:pPr>
            <a:r>
              <a:rPr lang="en-US" sz="2800" b="1" dirty="0">
                <a:solidFill>
                  <a:srgbClr val="FFFF00"/>
                </a:solidFill>
                <a:latin typeface="Arial" pitchFamily="34" charset="0"/>
                <a:cs typeface="Arial" pitchFamily="34" charset="0"/>
              </a:rPr>
              <a:t>2. </a:t>
            </a:r>
            <a:r>
              <a:rPr lang="en-US" sz="2800" b="1" dirty="0" smtClean="0">
                <a:solidFill>
                  <a:srgbClr val="FFFF00"/>
                </a:solidFill>
                <a:latin typeface="Arial" pitchFamily="34" charset="0"/>
                <a:cs typeface="Arial" pitchFamily="34" charset="0"/>
              </a:rPr>
              <a:t>Đặc điểm</a:t>
            </a:r>
            <a:endParaRPr lang="en-US" sz="2800" b="1" dirty="0">
              <a:solidFill>
                <a:srgbClr val="FFFF00"/>
              </a:solidFill>
              <a:latin typeface="Arial" pitchFamily="34" charset="0"/>
              <a:cs typeface="Arial" pitchFamily="34" charset="0"/>
            </a:endParaRPr>
          </a:p>
          <a:p>
            <a:pPr marL="0" indent="0" algn="just">
              <a:spcBef>
                <a:spcPts val="600"/>
              </a:spcBef>
              <a:spcAft>
                <a:spcPts val="600"/>
              </a:spcAft>
              <a:buNone/>
            </a:pPr>
            <a:r>
              <a:rPr lang="en-US" sz="2800" b="1" dirty="0" smtClean="0">
                <a:latin typeface="Arial" pitchFamily="34" charset="0"/>
                <a:cs typeface="Arial" pitchFamily="34" charset="0"/>
              </a:rPr>
              <a:t>- Một </a:t>
            </a:r>
            <a:r>
              <a:rPr lang="en-US" sz="2800" b="1" dirty="0">
                <a:latin typeface="Arial" pitchFamily="34" charset="0"/>
                <a:cs typeface="Arial" pitchFamily="34" charset="0"/>
              </a:rPr>
              <a:t>thuật ngữ biểu thị một khái niệm và ngược </a:t>
            </a:r>
            <a:r>
              <a:rPr lang="en-US" sz="2800" b="1" dirty="0" smtClean="0">
                <a:latin typeface="Arial" pitchFamily="34" charset="0"/>
                <a:cs typeface="Arial" pitchFamily="34" charset="0"/>
              </a:rPr>
              <a:t>lại.</a:t>
            </a:r>
            <a:endParaRPr lang="en-US" sz="2800" b="1" dirty="0">
              <a:latin typeface="Arial" pitchFamily="34" charset="0"/>
              <a:cs typeface="Arial" pitchFamily="34" charset="0"/>
            </a:endParaRPr>
          </a:p>
          <a:p>
            <a:pPr marL="0" indent="0" algn="just">
              <a:spcBef>
                <a:spcPts val="600"/>
              </a:spcBef>
              <a:spcAft>
                <a:spcPts val="600"/>
              </a:spcAft>
              <a:buNone/>
            </a:pPr>
            <a:r>
              <a:rPr lang="en-US" sz="2800" b="1" dirty="0" smtClean="0">
                <a:latin typeface="Arial" pitchFamily="34" charset="0"/>
                <a:cs typeface="Arial" pitchFamily="34" charset="0"/>
              </a:rPr>
              <a:t>-  </a:t>
            </a:r>
            <a:r>
              <a:rPr lang="en-US" sz="2800" b="1" dirty="0">
                <a:latin typeface="Arial" pitchFamily="34" charset="0"/>
                <a:cs typeface="Arial" pitchFamily="34" charset="0"/>
              </a:rPr>
              <a:t>Thuật ngữ không có tính biểu </a:t>
            </a:r>
            <a:r>
              <a:rPr lang="en-US" sz="2800" b="1" dirty="0" smtClean="0">
                <a:latin typeface="Arial" pitchFamily="34" charset="0"/>
                <a:cs typeface="Arial" pitchFamily="34" charset="0"/>
              </a:rPr>
              <a:t>cảm.</a:t>
            </a:r>
            <a:endParaRPr lang="en-US" sz="2800" b="1" dirty="0">
              <a:latin typeface="Arial" pitchFamily="34" charset="0"/>
              <a:cs typeface="Arial" pitchFamily="34" charset="0"/>
            </a:endParaRPr>
          </a:p>
          <a:p>
            <a:pPr marL="0" indent="0" algn="just">
              <a:spcBef>
                <a:spcPts val="600"/>
              </a:spcBef>
              <a:spcAft>
                <a:spcPts val="600"/>
              </a:spcAft>
              <a:buNone/>
            </a:pP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263713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arn(inVertical)">
                                      <p:cBhvr>
                                        <p:cTn id="28" dur="500"/>
                                        <p:tgtEl>
                                          <p:spTgt spid="6">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barn(inVertical)">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476672"/>
            <a:ext cx="3960440" cy="583264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 name="TextBox 3"/>
          <p:cNvSpPr txBox="1"/>
          <p:nvPr/>
        </p:nvSpPr>
        <p:spPr>
          <a:xfrm>
            <a:off x="683568" y="692696"/>
            <a:ext cx="3672408" cy="4555093"/>
          </a:xfrm>
          <a:prstGeom prst="rect">
            <a:avLst/>
          </a:prstGeom>
          <a:noFill/>
        </p:spPr>
        <p:txBody>
          <a:bodyPr wrap="square" rtlCol="0">
            <a:spAutoFit/>
          </a:bodyPr>
          <a:lstStyle/>
          <a:p>
            <a:pPr algn="just">
              <a:spcBef>
                <a:spcPts val="600"/>
              </a:spcBef>
              <a:spcAft>
                <a:spcPts val="600"/>
              </a:spcAft>
              <a:buAutoNum type="romanUcPeriod"/>
            </a:pPr>
            <a:r>
              <a:rPr lang="en-US" sz="2400" b="1" dirty="0" smtClean="0">
                <a:solidFill>
                  <a:schemeClr val="bg1"/>
                </a:solidFill>
                <a:latin typeface="Arial" pitchFamily="34" charset="0"/>
                <a:cs typeface="Arial" pitchFamily="34" charset="0"/>
              </a:rPr>
              <a:t> Các phương châm hội thoại</a:t>
            </a:r>
          </a:p>
          <a:p>
            <a:pPr algn="just">
              <a:spcBef>
                <a:spcPts val="600"/>
              </a:spcBef>
              <a:spcAft>
                <a:spcPts val="600"/>
              </a:spcAft>
              <a:buAutoNum type="romanUcPeriod"/>
            </a:pPr>
            <a:r>
              <a:rPr lang="en-US" sz="2400" b="1" dirty="0" smtClean="0">
                <a:solidFill>
                  <a:schemeClr val="bg1"/>
                </a:solidFill>
                <a:latin typeface="Arial" pitchFamily="34" charset="0"/>
                <a:cs typeface="Arial" pitchFamily="34" charset="0"/>
              </a:rPr>
              <a:t> Xưng </a:t>
            </a:r>
            <a:r>
              <a:rPr lang="en-US" sz="2400" b="1" dirty="0">
                <a:solidFill>
                  <a:schemeClr val="bg1"/>
                </a:solidFill>
                <a:latin typeface="Arial" pitchFamily="34" charset="0"/>
                <a:cs typeface="Arial" pitchFamily="34" charset="0"/>
              </a:rPr>
              <a:t>hô trong hội thoại</a:t>
            </a:r>
          </a:p>
          <a:p>
            <a:pPr algn="just">
              <a:spcBef>
                <a:spcPts val="600"/>
              </a:spcBef>
              <a:spcAft>
                <a:spcPts val="600"/>
              </a:spcAft>
              <a:buAutoNum type="romanUcPeriod"/>
            </a:pPr>
            <a:r>
              <a:rPr lang="en-US" sz="2400" b="1" dirty="0" smtClean="0">
                <a:solidFill>
                  <a:schemeClr val="bg1"/>
                </a:solidFill>
                <a:latin typeface="Arial" pitchFamily="34" charset="0"/>
                <a:cs typeface="Arial" pitchFamily="34" charset="0"/>
              </a:rPr>
              <a:t> Cách </a:t>
            </a:r>
            <a:r>
              <a:rPr lang="en-US" sz="2400" b="1" dirty="0">
                <a:solidFill>
                  <a:schemeClr val="bg1"/>
                </a:solidFill>
                <a:latin typeface="Arial" pitchFamily="34" charset="0"/>
                <a:cs typeface="Arial" pitchFamily="34" charset="0"/>
              </a:rPr>
              <a:t>dẫn trực </a:t>
            </a:r>
            <a:r>
              <a:rPr lang="en-US" sz="2400" b="1" dirty="0" smtClean="0">
                <a:solidFill>
                  <a:schemeClr val="bg1"/>
                </a:solidFill>
                <a:latin typeface="Arial" pitchFamily="34" charset="0"/>
                <a:cs typeface="Arial" pitchFamily="34" charset="0"/>
              </a:rPr>
              <a:t>tiếp và </a:t>
            </a:r>
            <a:r>
              <a:rPr lang="en-US" sz="2400" b="1" dirty="0">
                <a:solidFill>
                  <a:schemeClr val="bg1"/>
                </a:solidFill>
                <a:latin typeface="Arial" pitchFamily="34" charset="0"/>
                <a:cs typeface="Arial" pitchFamily="34" charset="0"/>
              </a:rPr>
              <a:t>cách dẫn gián </a:t>
            </a:r>
            <a:r>
              <a:rPr lang="en-US" sz="2400" b="1" dirty="0" smtClean="0">
                <a:solidFill>
                  <a:schemeClr val="bg1"/>
                </a:solidFill>
                <a:latin typeface="Arial" pitchFamily="34" charset="0"/>
                <a:cs typeface="Arial" pitchFamily="34" charset="0"/>
              </a:rPr>
              <a:t>tiếp</a:t>
            </a:r>
          </a:p>
          <a:p>
            <a:pPr algn="just">
              <a:spcBef>
                <a:spcPts val="600"/>
              </a:spcBef>
              <a:spcAft>
                <a:spcPts val="600"/>
              </a:spcAft>
              <a:buAutoNum type="romanUcPeriod"/>
            </a:pPr>
            <a:r>
              <a:rPr lang="en-US" sz="2400" b="1" dirty="0" smtClean="0">
                <a:solidFill>
                  <a:schemeClr val="bg1"/>
                </a:solidFill>
                <a:latin typeface="Arial" pitchFamily="34" charset="0"/>
                <a:cs typeface="Arial" pitchFamily="34" charset="0"/>
              </a:rPr>
              <a:t> Sự </a:t>
            </a:r>
            <a:r>
              <a:rPr lang="en-US" sz="2400" b="1" dirty="0">
                <a:solidFill>
                  <a:schemeClr val="bg1"/>
                </a:solidFill>
                <a:latin typeface="Arial" pitchFamily="34" charset="0"/>
                <a:cs typeface="Arial" pitchFamily="34" charset="0"/>
              </a:rPr>
              <a:t>phát triển từ vựng</a:t>
            </a:r>
          </a:p>
          <a:p>
            <a:pPr algn="just">
              <a:spcBef>
                <a:spcPts val="600"/>
              </a:spcBef>
              <a:spcAft>
                <a:spcPts val="600"/>
              </a:spcAft>
              <a:buAutoNum type="romanUcPeriod"/>
            </a:pPr>
            <a:r>
              <a:rPr lang="en-US" sz="2400" b="1" dirty="0" smtClean="0">
                <a:solidFill>
                  <a:schemeClr val="bg1"/>
                </a:solidFill>
                <a:latin typeface="Arial" pitchFamily="34" charset="0"/>
                <a:cs typeface="Arial" pitchFamily="34" charset="0"/>
              </a:rPr>
              <a:t> Thuật ngữ</a:t>
            </a:r>
          </a:p>
          <a:p>
            <a:pPr algn="just">
              <a:spcBef>
                <a:spcPts val="600"/>
              </a:spcBef>
              <a:spcAft>
                <a:spcPts val="600"/>
              </a:spcAft>
              <a:buAutoNum type="romanUcPeriod"/>
            </a:pPr>
            <a:r>
              <a:rPr lang="en-US" sz="2400" b="1" dirty="0" smtClean="0">
                <a:solidFill>
                  <a:srgbClr val="C00000"/>
                </a:solidFill>
                <a:latin typeface="Arial" pitchFamily="34" charset="0"/>
                <a:cs typeface="Arial" pitchFamily="34" charset="0"/>
              </a:rPr>
              <a:t> Trau </a:t>
            </a:r>
            <a:r>
              <a:rPr lang="en-US" sz="2400" b="1" dirty="0">
                <a:solidFill>
                  <a:srgbClr val="C00000"/>
                </a:solidFill>
                <a:latin typeface="Arial" pitchFamily="34" charset="0"/>
                <a:cs typeface="Arial" pitchFamily="34" charset="0"/>
              </a:rPr>
              <a:t>dồi vốn từ </a:t>
            </a:r>
          </a:p>
        </p:txBody>
      </p:sp>
      <p:sp>
        <p:nvSpPr>
          <p:cNvPr id="5" name="Title 1"/>
          <p:cNvSpPr txBox="1">
            <a:spLocks/>
          </p:cNvSpPr>
          <p:nvPr/>
        </p:nvSpPr>
        <p:spPr>
          <a:xfrm>
            <a:off x="5334000" y="457200"/>
            <a:ext cx="2952328" cy="1325563"/>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pPr>
            <a:r>
              <a:rPr lang="en-US" sz="3200" b="1" dirty="0" smtClean="0">
                <a:solidFill>
                  <a:srgbClr val="FFFF00"/>
                </a:solidFill>
                <a:latin typeface="Arial" pitchFamily="34" charset="0"/>
                <a:cs typeface="Arial" pitchFamily="34" charset="0"/>
              </a:rPr>
              <a:t>C. Tiếng Việt</a:t>
            </a:r>
            <a:endParaRPr lang="en-US" sz="3200" b="1" dirty="0">
              <a:solidFill>
                <a:srgbClr val="FFFF00"/>
              </a:solidFill>
              <a:latin typeface="Arial" pitchFamily="34" charset="0"/>
              <a:cs typeface="Arial" pitchFamily="34" charset="0"/>
            </a:endParaRPr>
          </a:p>
        </p:txBody>
      </p:sp>
      <p:sp>
        <p:nvSpPr>
          <p:cNvPr id="11" name="TextBox 10"/>
          <p:cNvSpPr txBox="1"/>
          <p:nvPr/>
        </p:nvSpPr>
        <p:spPr>
          <a:xfrm>
            <a:off x="4724400" y="3348335"/>
            <a:ext cx="1981200" cy="830997"/>
          </a:xfrm>
          <a:prstGeom prst="rect">
            <a:avLst/>
          </a:prstGeom>
          <a:solidFill>
            <a:srgbClr val="7030A0"/>
          </a:solidFill>
        </p:spPr>
        <p:txBody>
          <a:bodyPr wrap="square" rtlCol="0">
            <a:spAutoFit/>
          </a:bodyPr>
          <a:lstStyle/>
          <a:p>
            <a:pPr algn="ctr"/>
            <a:r>
              <a:rPr lang="en-US" sz="2400" dirty="0" smtClean="0">
                <a:latin typeface="Arial" pitchFamily="34" charset="0"/>
                <a:cs typeface="Arial" pitchFamily="34" charset="0"/>
              </a:rPr>
              <a:t>Trau dồi vốn từ</a:t>
            </a:r>
            <a:endParaRPr lang="en-US" sz="2400" dirty="0">
              <a:latin typeface="Arial" pitchFamily="34" charset="0"/>
              <a:cs typeface="Arial" pitchFamily="34" charset="0"/>
            </a:endParaRPr>
          </a:p>
        </p:txBody>
      </p:sp>
      <p:sp>
        <p:nvSpPr>
          <p:cNvPr id="12" name="TextBox 11"/>
          <p:cNvSpPr txBox="1"/>
          <p:nvPr/>
        </p:nvSpPr>
        <p:spPr>
          <a:xfrm>
            <a:off x="6766560" y="1314271"/>
            <a:ext cx="4663440" cy="1200329"/>
          </a:xfrm>
          <a:prstGeom prst="rect">
            <a:avLst/>
          </a:prstGeom>
          <a:solidFill>
            <a:srgbClr val="FF0000"/>
          </a:solidFill>
        </p:spPr>
        <p:txBody>
          <a:bodyPr wrap="square" rtlCol="0">
            <a:spAutoFit/>
          </a:bodyPr>
          <a:lstStyle/>
          <a:p>
            <a:pPr algn="just"/>
            <a:r>
              <a:rPr lang="en-US" sz="2400" dirty="0" smtClean="0">
                <a:latin typeface="Arial" pitchFamily="34" charset="0"/>
                <a:cs typeface="Arial" pitchFamily="34" charset="0"/>
              </a:rPr>
              <a:t>Rèn luyện để nắm đầy đủ và chính xác nghĩa của từ và dùng từ đúng nghĩa</a:t>
            </a:r>
            <a:endParaRPr lang="en-US" sz="2400" dirty="0">
              <a:latin typeface="Arial" pitchFamily="34" charset="0"/>
              <a:cs typeface="Arial" pitchFamily="34" charset="0"/>
            </a:endParaRPr>
          </a:p>
        </p:txBody>
      </p:sp>
      <p:cxnSp>
        <p:nvCxnSpPr>
          <p:cNvPr id="15" name="Straight Connector 14"/>
          <p:cNvCxnSpPr/>
          <p:nvPr/>
        </p:nvCxnSpPr>
        <p:spPr>
          <a:xfrm rot="5400000" flipH="1" flipV="1">
            <a:off x="6673651" y="2585021"/>
            <a:ext cx="1092970" cy="95212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727028" y="3602828"/>
            <a:ext cx="904038" cy="88190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0" y="4495800"/>
            <a:ext cx="4663440" cy="830997"/>
          </a:xfrm>
          <a:prstGeom prst="rect">
            <a:avLst/>
          </a:prstGeom>
          <a:solidFill>
            <a:srgbClr val="FF0000"/>
          </a:solidFill>
        </p:spPr>
        <p:txBody>
          <a:bodyPr wrap="square" rtlCol="0">
            <a:spAutoFit/>
          </a:bodyPr>
          <a:lstStyle/>
          <a:p>
            <a:pPr algn="just"/>
            <a:r>
              <a:rPr lang="en-US" sz="2400" dirty="0" smtClean="0">
                <a:latin typeface="Arial" pitchFamily="34" charset="0"/>
                <a:cs typeface="Arial" pitchFamily="34" charset="0"/>
              </a:rPr>
              <a:t>Rèn luyện để biết thêm những từ chưa biết, làm tăng vốn từ</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9408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9896" y="512872"/>
            <a:ext cx="2029723" cy="461665"/>
          </a:xfrm>
          <a:prstGeom prst="rect">
            <a:avLst/>
          </a:prstGeom>
        </p:spPr>
        <p:txBody>
          <a:bodyPr wrap="none">
            <a:spAutoFit/>
          </a:bodyPr>
          <a:lstStyle/>
          <a:p>
            <a:pPr algn="ctr"/>
            <a:r>
              <a:rPr lang="en-US" altLang="x-none" sz="2400" b="1" dirty="0">
                <a:solidFill>
                  <a:srgbClr val="FFFF00"/>
                </a:solidFill>
                <a:latin typeface="Arial" pitchFamily="34" charset="0"/>
                <a:ea typeface="Arial Hebrew Scholar" charset="-79"/>
                <a:cs typeface="Arial" pitchFamily="34" charset="0"/>
              </a:rPr>
              <a:t>D. Luyện tập</a:t>
            </a:r>
          </a:p>
        </p:txBody>
      </p:sp>
      <p:sp>
        <p:nvSpPr>
          <p:cNvPr id="5" name="TextBox 4"/>
          <p:cNvSpPr txBox="1"/>
          <p:nvPr/>
        </p:nvSpPr>
        <p:spPr>
          <a:xfrm>
            <a:off x="1991544" y="990600"/>
            <a:ext cx="7920880" cy="830997"/>
          </a:xfrm>
          <a:prstGeom prst="rect">
            <a:avLst/>
          </a:prstGeom>
          <a:noFill/>
        </p:spPr>
        <p:txBody>
          <a:bodyPr wrap="square" rtlCol="0">
            <a:spAutoFit/>
          </a:bodyPr>
          <a:lstStyle/>
          <a:p>
            <a:r>
              <a:rPr lang="en-US" sz="2400" dirty="0">
                <a:solidFill>
                  <a:srgbClr val="FFFF00"/>
                </a:solidFill>
                <a:latin typeface="Arial" pitchFamily="34" charset="0"/>
                <a:cs typeface="Arial" pitchFamily="34" charset="0"/>
              </a:rPr>
              <a:t>Đọc đoạn trích sau và thực hiện các yêu cầu:</a:t>
            </a:r>
          </a:p>
          <a:p>
            <a:endParaRPr lang="en-US" sz="2400" dirty="0">
              <a:latin typeface="Arial" pitchFamily="34" charset="0"/>
              <a:cs typeface="Arial" pitchFamily="34" charset="0"/>
            </a:endParaRPr>
          </a:p>
        </p:txBody>
      </p:sp>
      <p:sp>
        <p:nvSpPr>
          <p:cNvPr id="6" name="Rectangle 5"/>
          <p:cNvSpPr/>
          <p:nvPr/>
        </p:nvSpPr>
        <p:spPr>
          <a:xfrm>
            <a:off x="479376" y="1447800"/>
            <a:ext cx="11161240" cy="5309146"/>
          </a:xfrm>
          <a:prstGeom prst="rect">
            <a:avLst/>
          </a:prstGeom>
        </p:spPr>
        <p:txBody>
          <a:bodyPr wrap="square">
            <a:spAutoFit/>
          </a:bodyPr>
          <a:lstStyle/>
          <a:p>
            <a:pPr marL="0" marR="0" indent="457200" algn="just">
              <a:spcBef>
                <a:spcPts val="600"/>
              </a:spcBef>
              <a:spcAft>
                <a:spcPts val="300"/>
              </a:spcAft>
            </a:pPr>
            <a:r>
              <a:rPr lang="en-US" sz="2400" i="1" dirty="0" smtClean="0">
                <a:latin typeface="Arial" pitchFamily="34" charset="0"/>
                <a:ea typeface="Times New Roman" panose="02020603050405020304" pitchFamily="18" charset="0"/>
                <a:cs typeface="Arial" pitchFamily="34" charset="0"/>
              </a:rPr>
              <a:t>                          Năm </a:t>
            </a:r>
            <a:r>
              <a:rPr lang="en-US" sz="2400" i="1" dirty="0">
                <a:latin typeface="Arial" pitchFamily="34" charset="0"/>
                <a:ea typeface="Times New Roman" panose="02020603050405020304" pitchFamily="18" charset="0"/>
                <a:cs typeface="Arial" pitchFamily="34" charset="0"/>
              </a:rPr>
              <a:t>giặc đốt làng cháy tàn cháy rụi</a:t>
            </a:r>
            <a:endParaRPr lang="en-US" sz="2400" dirty="0">
              <a:latin typeface="Arial" pitchFamily="34" charset="0"/>
              <a:ea typeface="Times New Roman" panose="02020603050405020304" pitchFamily="18" charset="0"/>
              <a:cs typeface="Arial" pitchFamily="34" charset="0"/>
            </a:endParaRPr>
          </a:p>
          <a:p>
            <a:pPr marL="0" marR="0" indent="457200" algn="just">
              <a:spcBef>
                <a:spcPts val="600"/>
              </a:spcBef>
              <a:spcAft>
                <a:spcPts val="300"/>
              </a:spcAft>
            </a:pPr>
            <a:r>
              <a:rPr lang="en-US" sz="2400" i="1" dirty="0">
                <a:latin typeface="Arial" pitchFamily="34" charset="0"/>
                <a:ea typeface="Times New Roman" panose="02020603050405020304" pitchFamily="18" charset="0"/>
                <a:cs typeface="Arial" pitchFamily="34" charset="0"/>
              </a:rPr>
              <a:t>		</a:t>
            </a:r>
            <a:r>
              <a:rPr lang="en-US" sz="2400" i="1" dirty="0" smtClean="0">
                <a:latin typeface="Arial" pitchFamily="34" charset="0"/>
                <a:ea typeface="Times New Roman" panose="02020603050405020304" pitchFamily="18" charset="0"/>
                <a:cs typeface="Arial" pitchFamily="34" charset="0"/>
              </a:rPr>
              <a:t>          </a:t>
            </a:r>
            <a:r>
              <a:rPr lang="en-US" sz="2400" i="1" dirty="0" err="1" smtClean="0">
                <a:latin typeface="Arial" pitchFamily="34" charset="0"/>
                <a:ea typeface="Times New Roman" panose="02020603050405020304" pitchFamily="18" charset="0"/>
                <a:cs typeface="Arial" pitchFamily="34" charset="0"/>
              </a:rPr>
              <a:t>Hàng</a:t>
            </a:r>
            <a:r>
              <a:rPr lang="en-US" sz="2400" i="1" dirty="0" smtClean="0">
                <a:latin typeface="Arial" pitchFamily="34" charset="0"/>
                <a:ea typeface="Times New Roman" panose="02020603050405020304" pitchFamily="18" charset="0"/>
                <a:cs typeface="Arial" pitchFamily="34" charset="0"/>
              </a:rPr>
              <a:t> </a:t>
            </a:r>
            <a:r>
              <a:rPr lang="en-US" sz="2400" i="1" dirty="0">
                <a:latin typeface="Arial" pitchFamily="34" charset="0"/>
                <a:ea typeface="Times New Roman" panose="02020603050405020304" pitchFamily="18" charset="0"/>
                <a:cs typeface="Arial" pitchFamily="34" charset="0"/>
              </a:rPr>
              <a:t>xóm bốn bên trở về lầm lụi</a:t>
            </a:r>
            <a:endParaRPr lang="en-US" sz="2400" dirty="0">
              <a:latin typeface="Arial" pitchFamily="34" charset="0"/>
              <a:ea typeface="Times New Roman" panose="02020603050405020304" pitchFamily="18" charset="0"/>
              <a:cs typeface="Arial" pitchFamily="34" charset="0"/>
            </a:endParaRPr>
          </a:p>
          <a:p>
            <a:pPr marL="0" marR="0" indent="457200" algn="just">
              <a:spcBef>
                <a:spcPts val="600"/>
              </a:spcBef>
              <a:spcAft>
                <a:spcPts val="300"/>
              </a:spcAft>
            </a:pPr>
            <a:r>
              <a:rPr lang="en-US" sz="2400" i="1" dirty="0">
                <a:latin typeface="Arial" pitchFamily="34" charset="0"/>
                <a:ea typeface="Times New Roman" panose="02020603050405020304" pitchFamily="18" charset="0"/>
                <a:cs typeface="Arial" pitchFamily="34" charset="0"/>
              </a:rPr>
              <a:t>		</a:t>
            </a:r>
            <a:r>
              <a:rPr lang="en-US" sz="2400" i="1" dirty="0" smtClean="0">
                <a:latin typeface="Arial" pitchFamily="34" charset="0"/>
                <a:ea typeface="Times New Roman" panose="02020603050405020304" pitchFamily="18" charset="0"/>
                <a:cs typeface="Arial" pitchFamily="34" charset="0"/>
              </a:rPr>
              <a:t>          </a:t>
            </a:r>
            <a:r>
              <a:rPr lang="en-US" sz="2400" i="1" dirty="0" err="1" smtClean="0">
                <a:latin typeface="Arial" pitchFamily="34" charset="0"/>
                <a:ea typeface="Times New Roman" panose="02020603050405020304" pitchFamily="18" charset="0"/>
                <a:cs typeface="Arial" pitchFamily="34" charset="0"/>
              </a:rPr>
              <a:t>Đỡ</a:t>
            </a:r>
            <a:r>
              <a:rPr lang="en-US" sz="2400" i="1" dirty="0" smtClean="0">
                <a:latin typeface="Arial" pitchFamily="34" charset="0"/>
                <a:ea typeface="Times New Roman" panose="02020603050405020304" pitchFamily="18" charset="0"/>
                <a:cs typeface="Arial" pitchFamily="34" charset="0"/>
              </a:rPr>
              <a:t> </a:t>
            </a:r>
            <a:r>
              <a:rPr lang="en-US" sz="2400" i="1" dirty="0">
                <a:latin typeface="Arial" pitchFamily="34" charset="0"/>
                <a:ea typeface="Times New Roman" panose="02020603050405020304" pitchFamily="18" charset="0"/>
                <a:cs typeface="Arial" pitchFamily="34" charset="0"/>
              </a:rPr>
              <a:t>đần bà dựng lại túp lều tranh</a:t>
            </a:r>
            <a:endParaRPr lang="en-US" sz="2400" dirty="0">
              <a:latin typeface="Arial" pitchFamily="34" charset="0"/>
              <a:ea typeface="Times New Roman" panose="02020603050405020304" pitchFamily="18" charset="0"/>
              <a:cs typeface="Arial" pitchFamily="34" charset="0"/>
            </a:endParaRPr>
          </a:p>
          <a:p>
            <a:pPr marL="0" marR="0" indent="457200" algn="just">
              <a:spcBef>
                <a:spcPts val="600"/>
              </a:spcBef>
              <a:spcAft>
                <a:spcPts val="300"/>
              </a:spcAft>
            </a:pPr>
            <a:r>
              <a:rPr lang="en-US" sz="2400" i="1" dirty="0">
                <a:latin typeface="Arial" pitchFamily="34" charset="0"/>
                <a:ea typeface="Times New Roman" panose="02020603050405020304" pitchFamily="18" charset="0"/>
                <a:cs typeface="Arial" pitchFamily="34" charset="0"/>
              </a:rPr>
              <a:t> </a:t>
            </a:r>
            <a:r>
              <a:rPr lang="en-US" sz="2400" i="1" dirty="0" smtClean="0">
                <a:latin typeface="Arial" pitchFamily="34" charset="0"/>
                <a:ea typeface="Times New Roman" panose="02020603050405020304" pitchFamily="18" charset="0"/>
                <a:cs typeface="Arial" pitchFamily="34" charset="0"/>
              </a:rPr>
              <a:t>                         </a:t>
            </a:r>
            <a:r>
              <a:rPr lang="en-US" sz="2400" i="1" dirty="0">
                <a:latin typeface="Arial" pitchFamily="34" charset="0"/>
                <a:ea typeface="Times New Roman" panose="02020603050405020304" pitchFamily="18" charset="0"/>
                <a:cs typeface="Arial" pitchFamily="34" charset="0"/>
              </a:rPr>
              <a:t>Vẫn </a:t>
            </a:r>
            <a:r>
              <a:rPr lang="en-US" sz="2400" i="1" dirty="0" err="1">
                <a:latin typeface="Arial" pitchFamily="34" charset="0"/>
                <a:ea typeface="Times New Roman" panose="02020603050405020304" pitchFamily="18" charset="0"/>
                <a:cs typeface="Arial" pitchFamily="34" charset="0"/>
              </a:rPr>
              <a:t>vững</a:t>
            </a:r>
            <a:r>
              <a:rPr lang="en-US" sz="2400" i="1" dirty="0">
                <a:latin typeface="Arial" pitchFamily="34" charset="0"/>
                <a:ea typeface="Times New Roman" panose="02020603050405020304" pitchFamily="18" charset="0"/>
                <a:cs typeface="Arial" pitchFamily="34" charset="0"/>
              </a:rPr>
              <a:t> </a:t>
            </a:r>
            <a:r>
              <a:rPr lang="en-US" sz="2400" i="1" dirty="0" err="1" smtClean="0">
                <a:latin typeface="Arial" pitchFamily="34" charset="0"/>
                <a:ea typeface="Times New Roman" panose="02020603050405020304" pitchFamily="18" charset="0"/>
                <a:cs typeface="Arial" pitchFamily="34" charset="0"/>
              </a:rPr>
              <a:t>lòng</a:t>
            </a:r>
            <a:r>
              <a:rPr lang="en-US" sz="2400" i="1" dirty="0" smtClean="0">
                <a:latin typeface="Arial" pitchFamily="34" charset="0"/>
                <a:ea typeface="Times New Roman" panose="02020603050405020304" pitchFamily="18" charset="0"/>
                <a:cs typeface="Arial" pitchFamily="34" charset="0"/>
              </a:rPr>
              <a:t>, </a:t>
            </a:r>
            <a:r>
              <a:rPr lang="en-US" sz="2400" i="1" dirty="0">
                <a:latin typeface="Arial" pitchFamily="34" charset="0"/>
                <a:ea typeface="Times New Roman" panose="02020603050405020304" pitchFamily="18" charset="0"/>
                <a:cs typeface="Arial" pitchFamily="34" charset="0"/>
              </a:rPr>
              <a:t>bà dặn cháu đinh ninh:</a:t>
            </a:r>
            <a:endParaRPr lang="en-US" sz="2400" dirty="0">
              <a:latin typeface="Arial" pitchFamily="34" charset="0"/>
              <a:ea typeface="Times New Roman" panose="02020603050405020304" pitchFamily="18" charset="0"/>
              <a:cs typeface="Arial" pitchFamily="34" charset="0"/>
            </a:endParaRPr>
          </a:p>
          <a:p>
            <a:pPr marL="0" marR="0" algn="just">
              <a:spcBef>
                <a:spcPts val="600"/>
              </a:spcBef>
              <a:spcAft>
                <a:spcPts val="300"/>
              </a:spcAft>
            </a:pPr>
            <a:r>
              <a:rPr lang="en-US" sz="2400" i="1" dirty="0">
                <a:latin typeface="Arial" pitchFamily="34" charset="0"/>
                <a:ea typeface="Times New Roman" panose="02020603050405020304" pitchFamily="18" charset="0"/>
                <a:cs typeface="Arial" pitchFamily="34" charset="0"/>
              </a:rPr>
              <a:t>                              </a:t>
            </a:r>
            <a:r>
              <a:rPr lang="en-US" sz="2400" i="1" dirty="0" smtClean="0">
                <a:latin typeface="Arial" pitchFamily="34" charset="0"/>
                <a:ea typeface="Times New Roman" panose="02020603050405020304" pitchFamily="18" charset="0"/>
                <a:cs typeface="Arial" pitchFamily="34" charset="0"/>
              </a:rPr>
              <a:t> “</a:t>
            </a:r>
            <a:r>
              <a:rPr lang="en-US" sz="2400" i="1" dirty="0">
                <a:latin typeface="Arial" pitchFamily="34" charset="0"/>
                <a:ea typeface="Times New Roman" panose="02020603050405020304" pitchFamily="18" charset="0"/>
                <a:cs typeface="Arial" pitchFamily="34" charset="0"/>
              </a:rPr>
              <a:t>Bố ở chiến khu, bố còn việc bố,</a:t>
            </a:r>
            <a:endParaRPr lang="en-US" sz="2400" dirty="0">
              <a:latin typeface="Arial" pitchFamily="34" charset="0"/>
              <a:ea typeface="Times New Roman" panose="02020603050405020304" pitchFamily="18" charset="0"/>
              <a:cs typeface="Arial" pitchFamily="34" charset="0"/>
            </a:endParaRPr>
          </a:p>
          <a:p>
            <a:pPr marL="0" marR="0" algn="just">
              <a:spcBef>
                <a:spcPts val="600"/>
              </a:spcBef>
              <a:spcAft>
                <a:spcPts val="300"/>
              </a:spcAft>
            </a:pPr>
            <a:r>
              <a:rPr lang="en-US" sz="2400" i="1" dirty="0">
                <a:latin typeface="Arial" pitchFamily="34" charset="0"/>
                <a:ea typeface="Times New Roman" panose="02020603050405020304" pitchFamily="18" charset="0"/>
                <a:cs typeface="Arial" pitchFamily="34" charset="0"/>
              </a:rPr>
              <a:t>                              </a:t>
            </a:r>
            <a:r>
              <a:rPr lang="en-US" sz="2400" i="1" dirty="0" smtClean="0">
                <a:latin typeface="Arial" pitchFamily="34" charset="0"/>
                <a:ea typeface="Times New Roman" panose="02020603050405020304" pitchFamily="18" charset="0"/>
                <a:cs typeface="Arial" pitchFamily="34" charset="0"/>
              </a:rPr>
              <a:t>  Mày </a:t>
            </a:r>
            <a:r>
              <a:rPr lang="en-US" sz="2400" i="1" dirty="0">
                <a:latin typeface="Arial" pitchFamily="34" charset="0"/>
                <a:ea typeface="Times New Roman" panose="02020603050405020304" pitchFamily="18" charset="0"/>
                <a:cs typeface="Arial" pitchFamily="34" charset="0"/>
              </a:rPr>
              <a:t>có viết thư chớ kể này, kể nọ,</a:t>
            </a:r>
            <a:endParaRPr lang="en-US" sz="2400" dirty="0">
              <a:latin typeface="Arial" pitchFamily="34" charset="0"/>
              <a:ea typeface="Times New Roman" panose="02020603050405020304" pitchFamily="18" charset="0"/>
              <a:cs typeface="Arial" pitchFamily="34" charset="0"/>
            </a:endParaRPr>
          </a:p>
          <a:p>
            <a:pPr marL="0" marR="0" algn="just">
              <a:spcBef>
                <a:spcPts val="600"/>
              </a:spcBef>
              <a:spcAft>
                <a:spcPts val="300"/>
              </a:spcAft>
            </a:pPr>
            <a:r>
              <a:rPr lang="en-US" sz="2400" i="1" dirty="0">
                <a:latin typeface="Arial" pitchFamily="34" charset="0"/>
                <a:ea typeface="Times New Roman" panose="02020603050405020304" pitchFamily="18" charset="0"/>
                <a:cs typeface="Arial" pitchFamily="34" charset="0"/>
              </a:rPr>
              <a:t>                              </a:t>
            </a:r>
            <a:r>
              <a:rPr lang="en-US" sz="2400" i="1" dirty="0" smtClean="0">
                <a:latin typeface="Arial" pitchFamily="34" charset="0"/>
                <a:ea typeface="Times New Roman" panose="02020603050405020304" pitchFamily="18" charset="0"/>
                <a:cs typeface="Arial" pitchFamily="34" charset="0"/>
              </a:rPr>
              <a:t>  Cứ </a:t>
            </a:r>
            <a:r>
              <a:rPr lang="en-US" sz="2400" i="1" dirty="0">
                <a:latin typeface="Arial" pitchFamily="34" charset="0"/>
                <a:ea typeface="Times New Roman" panose="02020603050405020304" pitchFamily="18" charset="0"/>
                <a:cs typeface="Arial" pitchFamily="34" charset="0"/>
              </a:rPr>
              <a:t>bảo nhà vẫn được bình yên</a:t>
            </a:r>
            <a:r>
              <a:rPr lang="en-US" sz="2400" i="1" dirty="0" smtClean="0">
                <a:latin typeface="Arial" pitchFamily="34" charset="0"/>
                <a:ea typeface="Times New Roman" panose="02020603050405020304" pitchFamily="18" charset="0"/>
                <a:cs typeface="Arial" pitchFamily="34" charset="0"/>
              </a:rPr>
              <a:t>!”</a:t>
            </a:r>
            <a:endParaRPr lang="en-US" sz="2400" dirty="0">
              <a:latin typeface="Arial" pitchFamily="34" charset="0"/>
              <a:ea typeface="Times New Roman" panose="02020603050405020304" pitchFamily="18" charset="0"/>
              <a:cs typeface="Arial" pitchFamily="34" charset="0"/>
            </a:endParaRPr>
          </a:p>
          <a:p>
            <a:pPr marL="0" marR="0" indent="457200" algn="r">
              <a:spcBef>
                <a:spcPts val="600"/>
              </a:spcBef>
              <a:spcAft>
                <a:spcPts val="300"/>
              </a:spcAft>
            </a:pPr>
            <a:r>
              <a:rPr lang="en-US" sz="2400" b="1" i="1" dirty="0">
                <a:latin typeface="Arial" pitchFamily="34" charset="0"/>
                <a:ea typeface="Times New Roman" panose="02020603050405020304" pitchFamily="18" charset="0"/>
                <a:cs typeface="Arial" pitchFamily="34" charset="0"/>
              </a:rPr>
              <a:t>	</a:t>
            </a:r>
            <a:r>
              <a:rPr lang="en-US" sz="2400" b="1" i="1" dirty="0" smtClean="0">
                <a:latin typeface="Arial" pitchFamily="34" charset="0"/>
                <a:ea typeface="Times New Roman" panose="02020603050405020304" pitchFamily="18" charset="0"/>
                <a:cs typeface="Arial" pitchFamily="34" charset="0"/>
              </a:rPr>
              <a:t>                  </a:t>
            </a:r>
            <a:r>
              <a:rPr lang="en-US" sz="2400" i="1" dirty="0" smtClean="0">
                <a:latin typeface="Arial" pitchFamily="34" charset="0"/>
                <a:ea typeface="Times New Roman" panose="02020603050405020304" pitchFamily="18" charset="0"/>
                <a:cs typeface="Arial" pitchFamily="34" charset="0"/>
              </a:rPr>
              <a:t> </a:t>
            </a:r>
            <a:r>
              <a:rPr lang="en-US" sz="2400" dirty="0" smtClean="0">
                <a:latin typeface="Arial" pitchFamily="34" charset="0"/>
                <a:ea typeface="Times New Roman" panose="02020603050405020304" pitchFamily="18" charset="0"/>
                <a:cs typeface="Arial" pitchFamily="34" charset="0"/>
              </a:rPr>
              <a:t>(</a:t>
            </a:r>
            <a:r>
              <a:rPr lang="en-US" sz="2400" i="1" dirty="0">
                <a:latin typeface="Arial" pitchFamily="34" charset="0"/>
                <a:ea typeface="Times New Roman" panose="02020603050405020304" pitchFamily="18" charset="0"/>
                <a:cs typeface="Arial" pitchFamily="34" charset="0"/>
              </a:rPr>
              <a:t>Bếp </a:t>
            </a:r>
            <a:r>
              <a:rPr lang="en-US" sz="2400" i="1" dirty="0" smtClean="0">
                <a:latin typeface="Arial" pitchFamily="34" charset="0"/>
                <a:ea typeface="Times New Roman" panose="02020603050405020304" pitchFamily="18" charset="0"/>
                <a:cs typeface="Arial" pitchFamily="34" charset="0"/>
              </a:rPr>
              <a:t>lửa, </a:t>
            </a:r>
            <a:r>
              <a:rPr lang="en-US" sz="2400" dirty="0" smtClean="0">
                <a:latin typeface="Arial" pitchFamily="34" charset="0"/>
                <a:ea typeface="Times New Roman" panose="02020603050405020304" pitchFamily="18" charset="0"/>
                <a:cs typeface="Arial" pitchFamily="34" charset="0"/>
              </a:rPr>
              <a:t>Bằng </a:t>
            </a:r>
            <a:r>
              <a:rPr lang="en-US" sz="2400" dirty="0">
                <a:latin typeface="Arial" pitchFamily="34" charset="0"/>
                <a:ea typeface="Times New Roman" panose="02020603050405020304" pitchFamily="18" charset="0"/>
                <a:cs typeface="Arial" pitchFamily="34" charset="0"/>
              </a:rPr>
              <a:t>Việt</a:t>
            </a:r>
            <a:r>
              <a:rPr lang="en-US" sz="2400" dirty="0" smtClean="0">
                <a:latin typeface="Arial" pitchFamily="34" charset="0"/>
                <a:ea typeface="Times New Roman" panose="02020603050405020304" pitchFamily="18" charset="0"/>
                <a:cs typeface="Arial" pitchFamily="34" charset="0"/>
              </a:rPr>
              <a:t>,</a:t>
            </a:r>
            <a:r>
              <a:rPr lang="en-US" sz="2400" i="1" dirty="0" smtClean="0">
                <a:latin typeface="Arial" pitchFamily="34" charset="0"/>
                <a:ea typeface="Times New Roman" panose="02020603050405020304" pitchFamily="18" charset="0"/>
                <a:cs typeface="Arial" pitchFamily="34" charset="0"/>
              </a:rPr>
              <a:t> Ngữ </a:t>
            </a:r>
            <a:r>
              <a:rPr lang="en-US" sz="2400" i="1" dirty="0">
                <a:latin typeface="Arial" pitchFamily="34" charset="0"/>
                <a:ea typeface="Times New Roman" panose="02020603050405020304" pitchFamily="18" charset="0"/>
                <a:cs typeface="Arial" pitchFamily="34" charset="0"/>
              </a:rPr>
              <a:t>văn 9</a:t>
            </a:r>
            <a:r>
              <a:rPr lang="en-US" sz="2400" dirty="0">
                <a:latin typeface="Arial" pitchFamily="34" charset="0"/>
                <a:ea typeface="Times New Roman" panose="02020603050405020304" pitchFamily="18" charset="0"/>
                <a:cs typeface="Arial" pitchFamily="34" charset="0"/>
              </a:rPr>
              <a:t>, </a:t>
            </a:r>
            <a:r>
              <a:rPr lang="en-US" sz="2400" i="1" dirty="0">
                <a:latin typeface="Arial" pitchFamily="34" charset="0"/>
                <a:ea typeface="Times New Roman" panose="02020603050405020304" pitchFamily="18" charset="0"/>
                <a:cs typeface="Arial" pitchFamily="34" charset="0"/>
              </a:rPr>
              <a:t>Tập </a:t>
            </a:r>
            <a:r>
              <a:rPr lang="en-US" sz="2400" i="1" dirty="0" smtClean="0">
                <a:latin typeface="Arial" pitchFamily="34" charset="0"/>
                <a:ea typeface="Times New Roman" panose="02020603050405020304" pitchFamily="18" charset="0"/>
                <a:cs typeface="Arial" pitchFamily="34" charset="0"/>
              </a:rPr>
              <a:t>một</a:t>
            </a:r>
            <a:r>
              <a:rPr lang="en-US" sz="2400" dirty="0" smtClean="0">
                <a:latin typeface="Arial" pitchFamily="34" charset="0"/>
                <a:ea typeface="Times New Roman" panose="02020603050405020304" pitchFamily="18" charset="0"/>
                <a:cs typeface="Arial" pitchFamily="34" charset="0"/>
              </a:rPr>
              <a:t>)</a:t>
            </a:r>
            <a:endParaRPr lang="en-US" sz="2400" dirty="0">
              <a:latin typeface="Arial" pitchFamily="34" charset="0"/>
              <a:ea typeface="Times New Roman" panose="02020603050405020304" pitchFamily="18" charset="0"/>
              <a:cs typeface="Arial" pitchFamily="34" charset="0"/>
            </a:endParaRPr>
          </a:p>
          <a:p>
            <a:pPr marR="0" lvl="0" algn="just">
              <a:spcBef>
                <a:spcPts val="600"/>
              </a:spcBef>
              <a:spcAft>
                <a:spcPts val="300"/>
              </a:spcAft>
              <a:buAutoNum type="alphaLcParenR"/>
            </a:pPr>
            <a:r>
              <a:rPr lang="en-US" sz="2400" dirty="0" smtClean="0">
                <a:latin typeface="Arial" pitchFamily="34" charset="0"/>
                <a:ea typeface="Times New Roman" panose="02020603050405020304" pitchFamily="18" charset="0"/>
                <a:cs typeface="Arial" pitchFamily="34" charset="0"/>
              </a:rPr>
              <a:t> </a:t>
            </a:r>
            <a:r>
              <a:rPr lang="en-US" sz="2400" dirty="0" err="1" smtClean="0">
                <a:latin typeface="Arial" pitchFamily="34" charset="0"/>
                <a:ea typeface="Times New Roman" panose="02020603050405020304" pitchFamily="18" charset="0"/>
                <a:cs typeface="Arial" pitchFamily="34" charset="0"/>
              </a:rPr>
              <a:t>Chỉ</a:t>
            </a:r>
            <a:r>
              <a:rPr lang="en-US" sz="2400" dirty="0" smtClean="0">
                <a:latin typeface="Arial" pitchFamily="34" charset="0"/>
                <a:ea typeface="Times New Roman" panose="02020603050405020304" pitchFamily="18" charset="0"/>
                <a:cs typeface="Arial" pitchFamily="34" charset="0"/>
              </a:rPr>
              <a:t> </a:t>
            </a:r>
            <a:r>
              <a:rPr lang="en-US" sz="2400" dirty="0">
                <a:latin typeface="Arial" pitchFamily="34" charset="0"/>
                <a:ea typeface="Times New Roman" panose="02020603050405020304" pitchFamily="18" charset="0"/>
                <a:cs typeface="Arial" pitchFamily="34" charset="0"/>
              </a:rPr>
              <a:t>ra lời dẫn và cho </a:t>
            </a:r>
            <a:r>
              <a:rPr lang="en-US" sz="2400" dirty="0" smtClean="0">
                <a:latin typeface="Arial" pitchFamily="34" charset="0"/>
                <a:ea typeface="Times New Roman" panose="02020603050405020304" pitchFamily="18" charset="0"/>
                <a:cs typeface="Arial" pitchFamily="34" charset="0"/>
              </a:rPr>
              <a:t>biết đó là cách dẫn trực tiếp hay cách dẫn </a:t>
            </a:r>
            <a:r>
              <a:rPr lang="en-US" sz="2400" dirty="0" err="1" smtClean="0">
                <a:latin typeface="Arial" pitchFamily="34" charset="0"/>
                <a:ea typeface="Times New Roman" panose="02020603050405020304" pitchFamily="18" charset="0"/>
                <a:cs typeface="Arial" pitchFamily="34" charset="0"/>
              </a:rPr>
              <a:t>gián</a:t>
            </a:r>
            <a:r>
              <a:rPr lang="en-US" sz="2400" dirty="0" smtClean="0">
                <a:latin typeface="Arial" pitchFamily="34" charset="0"/>
                <a:ea typeface="Times New Roman" panose="02020603050405020304" pitchFamily="18" charset="0"/>
                <a:cs typeface="Arial" pitchFamily="34" charset="0"/>
              </a:rPr>
              <a:t> </a:t>
            </a:r>
            <a:r>
              <a:rPr lang="en-US" sz="2400" dirty="0" err="1" smtClean="0">
                <a:latin typeface="Arial" pitchFamily="34" charset="0"/>
                <a:ea typeface="Times New Roman" panose="02020603050405020304" pitchFamily="18" charset="0"/>
                <a:cs typeface="Arial" pitchFamily="34" charset="0"/>
              </a:rPr>
              <a:t>tiếp</a:t>
            </a:r>
            <a:r>
              <a:rPr lang="en-US" sz="2400" dirty="0" smtClean="0">
                <a:latin typeface="Arial" pitchFamily="34" charset="0"/>
                <a:ea typeface="Times New Roman" panose="02020603050405020304" pitchFamily="18" charset="0"/>
                <a:cs typeface="Arial" pitchFamily="34" charset="0"/>
              </a:rPr>
              <a:t>.</a:t>
            </a:r>
          </a:p>
          <a:p>
            <a:pPr marR="0" lvl="0" algn="just">
              <a:spcBef>
                <a:spcPts val="600"/>
              </a:spcBef>
              <a:spcAft>
                <a:spcPts val="300"/>
              </a:spcAft>
            </a:pPr>
            <a:r>
              <a:rPr lang="en-US" sz="2400" dirty="0" smtClean="0">
                <a:latin typeface="Arial" pitchFamily="34" charset="0"/>
                <a:ea typeface="Times New Roman" panose="02020603050405020304" pitchFamily="18" charset="0"/>
                <a:cs typeface="Arial" pitchFamily="34" charset="0"/>
              </a:rPr>
              <a:t>b) </a:t>
            </a:r>
            <a:r>
              <a:rPr lang="en-US" sz="2400" dirty="0" err="1" smtClean="0">
                <a:latin typeface="Arial" pitchFamily="34" charset="0"/>
                <a:ea typeface="Times New Roman" panose="02020603050405020304" pitchFamily="18" charset="0"/>
                <a:cs typeface="Arial" pitchFamily="34" charset="0"/>
              </a:rPr>
              <a:t>Chỉ</a:t>
            </a:r>
            <a:r>
              <a:rPr lang="en-US" sz="2400" dirty="0" smtClean="0">
                <a:latin typeface="Arial" pitchFamily="34" charset="0"/>
                <a:ea typeface="Times New Roman" panose="02020603050405020304" pitchFamily="18" charset="0"/>
                <a:cs typeface="Arial" pitchFamily="34" charset="0"/>
              </a:rPr>
              <a:t> </a:t>
            </a:r>
            <a:r>
              <a:rPr lang="en-US" sz="2400" dirty="0">
                <a:latin typeface="Arial" pitchFamily="34" charset="0"/>
                <a:ea typeface="Times New Roman" panose="02020603050405020304" pitchFamily="18" charset="0"/>
                <a:cs typeface="Arial" pitchFamily="34" charset="0"/>
              </a:rPr>
              <a:t>ra từ ngữ xưng hô trong lời </a:t>
            </a:r>
            <a:r>
              <a:rPr lang="en-US" sz="2400" dirty="0" smtClean="0">
                <a:latin typeface="Arial" pitchFamily="34" charset="0"/>
                <a:ea typeface="Times New Roman" panose="02020603050405020304" pitchFamily="18" charset="0"/>
                <a:cs typeface="Arial" pitchFamily="34" charset="0"/>
              </a:rPr>
              <a:t>dẫn.</a:t>
            </a:r>
          </a:p>
          <a:p>
            <a:pPr marR="0" lvl="0" algn="just">
              <a:spcBef>
                <a:spcPts val="600"/>
              </a:spcBef>
              <a:spcAft>
                <a:spcPts val="300"/>
              </a:spcAft>
            </a:pPr>
            <a:r>
              <a:rPr lang="en-US" sz="2400" dirty="0" smtClean="0">
                <a:latin typeface="Arial" pitchFamily="34" charset="0"/>
                <a:ea typeface="Times New Roman" panose="02020603050405020304" pitchFamily="18" charset="0"/>
                <a:cs typeface="Arial" pitchFamily="34" charset="0"/>
              </a:rPr>
              <a:t>c) </a:t>
            </a:r>
            <a:r>
              <a:rPr lang="en-US" sz="2400" dirty="0" err="1" smtClean="0">
                <a:latin typeface="Arial" pitchFamily="34" charset="0"/>
                <a:ea typeface="Times New Roman" panose="02020603050405020304" pitchFamily="18" charset="0"/>
                <a:cs typeface="Arial" pitchFamily="34" charset="0"/>
              </a:rPr>
              <a:t>Nội</a:t>
            </a:r>
            <a:r>
              <a:rPr lang="en-US" sz="2400" dirty="0" smtClean="0">
                <a:latin typeface="Arial" pitchFamily="34" charset="0"/>
                <a:ea typeface="Times New Roman" panose="02020603050405020304" pitchFamily="18" charset="0"/>
                <a:cs typeface="Arial" pitchFamily="34" charset="0"/>
              </a:rPr>
              <a:t> </a:t>
            </a:r>
            <a:r>
              <a:rPr lang="en-US" sz="2400" dirty="0">
                <a:latin typeface="Arial" pitchFamily="34" charset="0"/>
                <a:ea typeface="Times New Roman" panose="02020603050405020304" pitchFamily="18" charset="0"/>
                <a:cs typeface="Arial" pitchFamily="34" charset="0"/>
              </a:rPr>
              <a:t>dung lời dẫn vi phạm phương châm hội thoại nào? </a:t>
            </a:r>
            <a:endParaRPr lang="en-US" sz="2400" dirty="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99162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1000"/>
                                        <p:tgtEl>
                                          <p:spTgt spid="6">
                                            <p:txEl>
                                              <p:pRg st="7" end="7"/>
                                            </p:txEl>
                                          </p:spTgt>
                                        </p:tgtEl>
                                      </p:cBhvr>
                                    </p:animEffect>
                                    <p:anim calcmode="lin" valueType="num">
                                      <p:cBhvr>
                                        <p:cTn id="4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1000"/>
                                        <p:tgtEl>
                                          <p:spTgt spid="6">
                                            <p:txEl>
                                              <p:pRg st="8" end="8"/>
                                            </p:txEl>
                                          </p:spTgt>
                                        </p:tgtEl>
                                      </p:cBhvr>
                                    </p:animEffect>
                                    <p:anim calcmode="lin" valueType="num">
                                      <p:cBhvr>
                                        <p:cTn id="5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1000"/>
                                        <p:tgtEl>
                                          <p:spTgt spid="6">
                                            <p:txEl>
                                              <p:pRg st="9" end="9"/>
                                            </p:txEl>
                                          </p:spTgt>
                                        </p:tgtEl>
                                      </p:cBhvr>
                                    </p:animEffect>
                                    <p:anim calcmode="lin" valueType="num">
                                      <p:cBhvr>
                                        <p:cTn id="5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1000"/>
                                        <p:tgtEl>
                                          <p:spTgt spid="6">
                                            <p:txEl>
                                              <p:pRg st="10" end="10"/>
                                            </p:txEl>
                                          </p:spTgt>
                                        </p:tgtEl>
                                      </p:cBhvr>
                                    </p:animEffect>
                                    <p:anim calcmode="lin" valueType="num">
                                      <p:cBhvr>
                                        <p:cTn id="6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457200"/>
            <a:ext cx="1386918" cy="584775"/>
          </a:xfrm>
          <a:prstGeom prst="rect">
            <a:avLst/>
          </a:prstGeom>
        </p:spPr>
        <p:txBody>
          <a:bodyPr wrap="none">
            <a:spAutoFit/>
          </a:bodyPr>
          <a:lstStyle/>
          <a:p>
            <a:pPr algn="just"/>
            <a:r>
              <a:rPr lang="en-US" sz="3200" b="1" dirty="0">
                <a:solidFill>
                  <a:srgbClr val="FFFF00"/>
                </a:solidFill>
              </a:rPr>
              <a:t>Gợi ý:</a:t>
            </a:r>
          </a:p>
        </p:txBody>
      </p:sp>
      <p:sp>
        <p:nvSpPr>
          <p:cNvPr id="4" name="Rectangle 3"/>
          <p:cNvSpPr/>
          <p:nvPr/>
        </p:nvSpPr>
        <p:spPr>
          <a:xfrm>
            <a:off x="685800" y="1411337"/>
            <a:ext cx="11233248" cy="4462760"/>
          </a:xfrm>
          <a:prstGeom prst="rect">
            <a:avLst/>
          </a:prstGeom>
        </p:spPr>
        <p:txBody>
          <a:bodyPr wrap="square">
            <a:spAutoFit/>
          </a:bodyPr>
          <a:lstStyle/>
          <a:p>
            <a:pPr marR="0" lvl="0" algn="just">
              <a:spcBef>
                <a:spcPts val="600"/>
              </a:spcBef>
              <a:spcAft>
                <a:spcPts val="600"/>
              </a:spcAft>
            </a:pPr>
            <a:r>
              <a:rPr lang="en-US" sz="3200" b="1" dirty="0" smtClean="0">
                <a:latin typeface="Arial" panose="020B0604020202020204" pitchFamily="34" charset="0"/>
                <a:ea typeface="Times New Roman" panose="02020603050405020304" pitchFamily="18" charset="0"/>
                <a:cs typeface="Arial" panose="020B0604020202020204" pitchFamily="34" charset="0"/>
              </a:rPr>
              <a:t>a)</a:t>
            </a:r>
          </a:p>
          <a:p>
            <a:pPr marR="0" lvl="0" algn="just">
              <a:spcBef>
                <a:spcPts val="600"/>
              </a:spcBef>
              <a:spcAft>
                <a:spcPts val="600"/>
              </a:spcAft>
            </a:pPr>
            <a:r>
              <a:rPr lang="en-US" sz="3200" b="1" dirty="0" smtClean="0">
                <a:latin typeface="Arial" panose="020B0604020202020204" pitchFamily="34" charset="0"/>
                <a:ea typeface="Times New Roman" panose="02020603050405020304" pitchFamily="18" charset="0"/>
                <a:cs typeface="Arial" panose="020B0604020202020204" pitchFamily="34" charset="0"/>
              </a:rPr>
              <a:t>- </a:t>
            </a:r>
            <a:r>
              <a:rPr lang="en-US" sz="3200" b="1" dirty="0">
                <a:latin typeface="Arial" panose="020B0604020202020204" pitchFamily="34" charset="0"/>
                <a:ea typeface="Times New Roman" panose="02020603050405020304" pitchFamily="18" charset="0"/>
                <a:cs typeface="Arial" panose="020B0604020202020204" pitchFamily="34" charset="0"/>
              </a:rPr>
              <a:t>Lời dẫn: </a:t>
            </a:r>
            <a:r>
              <a:rPr lang="en-US" sz="3200" b="1" dirty="0" smtClean="0">
                <a:latin typeface="Arial" panose="020B0604020202020204" pitchFamily="34" charset="0"/>
                <a:ea typeface="Times New Roman" panose="02020603050405020304" pitchFamily="18" charset="0"/>
                <a:cs typeface="Arial" panose="020B0604020202020204" pitchFamily="34" charset="0"/>
              </a:rPr>
              <a:t>         </a:t>
            </a:r>
            <a:r>
              <a:rPr lang="en-US" sz="3200" b="1" i="1" dirty="0" smtClean="0">
                <a:latin typeface="Arial" panose="020B0604020202020204" pitchFamily="34" charset="0"/>
                <a:ea typeface="Times New Roman" panose="02020603050405020304" pitchFamily="18" charset="0"/>
                <a:cs typeface="Arial" panose="020B0604020202020204" pitchFamily="34" charset="0"/>
              </a:rPr>
              <a:t>“ Bố </a:t>
            </a:r>
            <a:r>
              <a:rPr lang="en-US" sz="3200" b="1" i="1" dirty="0">
                <a:latin typeface="Arial" panose="020B0604020202020204" pitchFamily="34" charset="0"/>
                <a:ea typeface="Times New Roman" panose="02020603050405020304" pitchFamily="18" charset="0"/>
                <a:cs typeface="Arial" panose="020B0604020202020204" pitchFamily="34" charset="0"/>
              </a:rPr>
              <a:t>ở chiến khu, bố còn việc bố,</a:t>
            </a:r>
            <a:endParaRPr lang="en-US" sz="3200" b="1"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3200" b="1" i="1" dirty="0">
                <a:latin typeface="Arial" panose="020B0604020202020204" pitchFamily="34" charset="0"/>
                <a:ea typeface="Times New Roman" panose="02020603050405020304" pitchFamily="18" charset="0"/>
                <a:cs typeface="Arial" panose="020B0604020202020204" pitchFamily="34" charset="0"/>
              </a:rPr>
              <a:t>                            </a:t>
            </a:r>
            <a:r>
              <a:rPr lang="en-US" sz="3200" b="1" i="1" dirty="0" smtClean="0">
                <a:latin typeface="Arial" panose="020B0604020202020204" pitchFamily="34" charset="0"/>
                <a:ea typeface="Times New Roman" panose="02020603050405020304" pitchFamily="18" charset="0"/>
                <a:cs typeface="Arial" panose="020B0604020202020204" pitchFamily="34" charset="0"/>
              </a:rPr>
              <a:t> </a:t>
            </a:r>
            <a:r>
              <a:rPr lang="en-US" sz="3200" b="1" i="1" dirty="0">
                <a:latin typeface="Arial" panose="020B0604020202020204" pitchFamily="34" charset="0"/>
                <a:ea typeface="Times New Roman" panose="02020603050405020304" pitchFamily="18" charset="0"/>
                <a:cs typeface="Arial" panose="020B0604020202020204" pitchFamily="34" charset="0"/>
              </a:rPr>
              <a:t>Mày có viết thư chớ kể này, kể nọ,</a:t>
            </a:r>
            <a:endParaRPr lang="en-US" sz="3200" b="1"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3200" b="1" i="1" dirty="0">
                <a:latin typeface="Arial" panose="020B0604020202020204" pitchFamily="34" charset="0"/>
                <a:ea typeface="Times New Roman" panose="02020603050405020304" pitchFamily="18" charset="0"/>
                <a:cs typeface="Arial" panose="020B0604020202020204" pitchFamily="34" charset="0"/>
              </a:rPr>
              <a:t>                            </a:t>
            </a:r>
            <a:r>
              <a:rPr lang="en-US" sz="3200" b="1" i="1" dirty="0" smtClean="0">
                <a:latin typeface="Arial" panose="020B0604020202020204" pitchFamily="34" charset="0"/>
                <a:ea typeface="Times New Roman" panose="02020603050405020304" pitchFamily="18" charset="0"/>
                <a:cs typeface="Arial" panose="020B0604020202020204" pitchFamily="34" charset="0"/>
              </a:rPr>
              <a:t> </a:t>
            </a:r>
            <a:r>
              <a:rPr lang="en-US" sz="3200" b="1" i="1" dirty="0">
                <a:latin typeface="Arial" panose="020B0604020202020204" pitchFamily="34" charset="0"/>
                <a:ea typeface="Times New Roman" panose="02020603050405020304" pitchFamily="18" charset="0"/>
                <a:cs typeface="Arial" panose="020B0604020202020204" pitchFamily="34" charset="0"/>
              </a:rPr>
              <a:t>Cứ bảo nhà vẫn được bình yên</a:t>
            </a:r>
            <a:r>
              <a:rPr lang="en-US" sz="3200" b="1" i="1" dirty="0" smtClean="0">
                <a:latin typeface="Arial" panose="020B0604020202020204" pitchFamily="34" charset="0"/>
                <a:ea typeface="Times New Roman" panose="02020603050405020304" pitchFamily="18" charset="0"/>
                <a:cs typeface="Arial" panose="020B0604020202020204" pitchFamily="34" charset="0"/>
              </a:rPr>
              <a:t>!”</a:t>
            </a:r>
            <a:endParaRPr lang="en-US" sz="3200" b="1"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3200" b="1" dirty="0" smtClean="0">
                <a:latin typeface="Arial" panose="020B0604020202020204" pitchFamily="34" charset="0"/>
                <a:ea typeface="Times New Roman" panose="02020603050405020304" pitchFamily="18" charset="0"/>
                <a:cs typeface="Arial" panose="020B0604020202020204" pitchFamily="34" charset="0"/>
              </a:rPr>
              <a:t>- </a:t>
            </a:r>
            <a:r>
              <a:rPr lang="en-US" sz="3200" b="1" dirty="0">
                <a:latin typeface="Arial" panose="020B0604020202020204" pitchFamily="34" charset="0"/>
                <a:ea typeface="Times New Roman" panose="02020603050405020304" pitchFamily="18" charset="0"/>
                <a:cs typeface="Arial" panose="020B0604020202020204" pitchFamily="34" charset="0"/>
              </a:rPr>
              <a:t>Cách dẫn trực tiếp</a:t>
            </a:r>
          </a:p>
          <a:p>
            <a:pPr marR="0" lvl="0" algn="just">
              <a:spcBef>
                <a:spcPts val="600"/>
              </a:spcBef>
              <a:spcAft>
                <a:spcPts val="600"/>
              </a:spcAft>
            </a:pPr>
            <a:r>
              <a:rPr lang="en-US" sz="3200" b="1" dirty="0" smtClean="0">
                <a:latin typeface="Arial" panose="020B0604020202020204" pitchFamily="34" charset="0"/>
                <a:ea typeface="Times New Roman" panose="02020603050405020304" pitchFamily="18" charset="0"/>
                <a:cs typeface="Arial" panose="020B0604020202020204" pitchFamily="34" charset="0"/>
              </a:rPr>
              <a:t>b) Từ </a:t>
            </a:r>
            <a:r>
              <a:rPr lang="en-US" sz="3200" b="1" dirty="0">
                <a:latin typeface="Arial" panose="020B0604020202020204" pitchFamily="34" charset="0"/>
                <a:ea typeface="Times New Roman" panose="02020603050405020304" pitchFamily="18" charset="0"/>
                <a:cs typeface="Arial" panose="020B0604020202020204" pitchFamily="34" charset="0"/>
              </a:rPr>
              <a:t>ngữ xưng hô: mày</a:t>
            </a: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US" sz="3200" b="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pPr>
            <a:r>
              <a:rPr lang="en-US" sz="3200" b="1" dirty="0" smtClean="0">
                <a:latin typeface="Arial" panose="020B0604020202020204" pitchFamily="34" charset="0"/>
                <a:ea typeface="Times New Roman" panose="02020603050405020304" pitchFamily="18" charset="0"/>
                <a:cs typeface="Arial" panose="020B0604020202020204" pitchFamily="34" charset="0"/>
              </a:rPr>
              <a:t>c) Nội </a:t>
            </a:r>
            <a:r>
              <a:rPr lang="en-US" sz="3200" b="1" dirty="0">
                <a:latin typeface="Arial" panose="020B0604020202020204" pitchFamily="34" charset="0"/>
                <a:ea typeface="Times New Roman" panose="02020603050405020304" pitchFamily="18" charset="0"/>
                <a:cs typeface="Arial" panose="020B0604020202020204" pitchFamily="34" charset="0"/>
              </a:rPr>
              <a:t>dung lời dẫn </a:t>
            </a:r>
            <a:r>
              <a:rPr lang="en-US" sz="3200" b="1" dirty="0" smtClean="0">
                <a:latin typeface="Arial" panose="020B0604020202020204" pitchFamily="34" charset="0"/>
                <a:ea typeface="Times New Roman" panose="02020603050405020304" pitchFamily="18" charset="0"/>
                <a:cs typeface="Arial" panose="020B0604020202020204" pitchFamily="34" charset="0"/>
              </a:rPr>
              <a:t>vi phạm phương </a:t>
            </a:r>
            <a:r>
              <a:rPr lang="en-US" sz="3200" b="1" dirty="0">
                <a:latin typeface="Arial" panose="020B0604020202020204" pitchFamily="34" charset="0"/>
                <a:ea typeface="Times New Roman" panose="02020603050405020304" pitchFamily="18" charset="0"/>
                <a:cs typeface="Arial" panose="020B0604020202020204" pitchFamily="34" charset="0"/>
              </a:rPr>
              <a:t>châm về </a:t>
            </a:r>
            <a:r>
              <a:rPr lang="en-US" sz="3200" b="1" dirty="0" smtClean="0">
                <a:latin typeface="Arial" panose="020B0604020202020204" pitchFamily="34" charset="0"/>
                <a:ea typeface="Times New Roman" panose="02020603050405020304" pitchFamily="18" charset="0"/>
                <a:cs typeface="Arial" panose="020B0604020202020204" pitchFamily="34" charset="0"/>
              </a:rPr>
              <a:t>chất.</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236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down)">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228600"/>
            <a:ext cx="5057795" cy="446276"/>
          </a:xfrm>
          <a:prstGeom prst="rect">
            <a:avLst/>
          </a:prstGeom>
        </p:spPr>
        <p:txBody>
          <a:bodyPr wrap="none">
            <a:spAutoFit/>
          </a:bodyPr>
          <a:lstStyle/>
          <a:p>
            <a:pPr algn="just"/>
            <a:r>
              <a:rPr lang="en-US" sz="2300" b="1" dirty="0">
                <a:solidFill>
                  <a:srgbClr val="FFFF00"/>
                </a:solidFill>
                <a:latin typeface="Arial" pitchFamily="34" charset="0"/>
                <a:ea typeface="Times New Roman" panose="02020603050405020304" pitchFamily="18" charset="0"/>
                <a:cs typeface="Arial" pitchFamily="34" charset="0"/>
              </a:rPr>
              <a:t> </a:t>
            </a:r>
            <a:r>
              <a:rPr lang="en-US" sz="2300" dirty="0">
                <a:solidFill>
                  <a:srgbClr val="FFFF00"/>
                </a:solidFill>
                <a:latin typeface="Arial" pitchFamily="34" charset="0"/>
                <a:ea typeface="Times New Roman" panose="02020603050405020304" pitchFamily="18" charset="0"/>
                <a:cs typeface="Arial" pitchFamily="34" charset="0"/>
              </a:rPr>
              <a:t>Đọc đoạn trích và trả lời các câu hỏi:</a:t>
            </a:r>
            <a:endParaRPr lang="en-US" sz="2300" dirty="0">
              <a:solidFill>
                <a:srgbClr val="FFFF00"/>
              </a:solidFill>
              <a:latin typeface="Arial" pitchFamily="34" charset="0"/>
              <a:cs typeface="Arial" pitchFamily="34" charset="0"/>
            </a:endParaRPr>
          </a:p>
        </p:txBody>
      </p:sp>
      <p:sp>
        <p:nvSpPr>
          <p:cNvPr id="7" name="Rectangle 6"/>
          <p:cNvSpPr/>
          <p:nvPr/>
        </p:nvSpPr>
        <p:spPr>
          <a:xfrm>
            <a:off x="685800" y="685800"/>
            <a:ext cx="10744200" cy="5786199"/>
          </a:xfrm>
          <a:prstGeom prst="rect">
            <a:avLst/>
          </a:prstGeom>
        </p:spPr>
        <p:txBody>
          <a:bodyPr wrap="square">
            <a:spAutoFit/>
          </a:bodyPr>
          <a:lstStyle/>
          <a:p>
            <a:pPr indent="358775" algn="just">
              <a:spcBef>
                <a:spcPts val="600"/>
              </a:spcBef>
              <a:spcAft>
                <a:spcPts val="0"/>
              </a:spcAft>
            </a:pPr>
            <a:r>
              <a:rPr lang="en-US" sz="2300" i="1" dirty="0" smtClean="0">
                <a:latin typeface="Arial" pitchFamily="34" charset="0"/>
                <a:cs typeface="Arial" pitchFamily="34" charset="0"/>
              </a:rPr>
              <a:t>Người xưa đã dạy: “Y phục xứng kì đức”. </a:t>
            </a:r>
            <a:r>
              <a:rPr lang="en-US" sz="2300" i="1" u="sng" dirty="0" smtClean="0">
                <a:solidFill>
                  <a:srgbClr val="FFFF00"/>
                </a:solidFill>
                <a:latin typeface="Arial" pitchFamily="34" charset="0"/>
                <a:cs typeface="Arial" pitchFamily="34" charset="0"/>
              </a:rPr>
              <a:t>Ăn mặc</a:t>
            </a:r>
            <a:r>
              <a:rPr lang="en-US" sz="2300" i="1" dirty="0" smtClean="0">
                <a:solidFill>
                  <a:srgbClr val="FFFF00"/>
                </a:solidFill>
                <a:latin typeface="Arial" pitchFamily="34" charset="0"/>
                <a:cs typeface="Arial" pitchFamily="34" charset="0"/>
              </a:rPr>
              <a:t> </a:t>
            </a:r>
            <a:r>
              <a:rPr lang="en-US" sz="2300" i="1" dirty="0" smtClean="0">
                <a:latin typeface="Arial" pitchFamily="34" charset="0"/>
                <a:cs typeface="Arial" pitchFamily="34" charset="0"/>
              </a:rPr>
              <a:t>ra sao cũng phải phù hợp với hoàn cảnh riêng của mình và hoàn cảnh chung nơi công cộng hay toàn xã hội. Dù </a:t>
            </a:r>
            <a:r>
              <a:rPr lang="en-US" sz="2300" b="1" i="1" dirty="0" smtClean="0">
                <a:solidFill>
                  <a:srgbClr val="FFFF00"/>
                </a:solidFill>
                <a:latin typeface="Arial" pitchFamily="34" charset="0"/>
                <a:cs typeface="Arial" pitchFamily="34" charset="0"/>
              </a:rPr>
              <a:t>mặc</a:t>
            </a:r>
            <a:r>
              <a:rPr lang="en-US" sz="2300" i="1" dirty="0" smtClean="0">
                <a:latin typeface="Arial" pitchFamily="34" charset="0"/>
                <a:cs typeface="Arial" pitchFamily="34" charset="0"/>
              </a:rPr>
              <a:t> đẹp đến đâu, sang đến đâu mà không phù hợp thì cũng chỉ làm trò cười cho thiên hạ, làm mình tự xấu đi mà thôi. Xưa nay, cái đẹp bao giờ cũng </a:t>
            </a:r>
            <a:r>
              <a:rPr lang="en-US" sz="2300" b="1" i="1" dirty="0" smtClean="0">
                <a:solidFill>
                  <a:srgbClr val="FFFF00"/>
                </a:solidFill>
                <a:latin typeface="Arial" pitchFamily="34" charset="0"/>
                <a:cs typeface="Arial" pitchFamily="34" charset="0"/>
              </a:rPr>
              <a:t>đi</a:t>
            </a:r>
            <a:r>
              <a:rPr lang="en-US" sz="2300" i="1" dirty="0" smtClean="0">
                <a:solidFill>
                  <a:srgbClr val="FFFF00"/>
                </a:solidFill>
                <a:latin typeface="Arial" pitchFamily="34" charset="0"/>
                <a:cs typeface="Arial" pitchFamily="34" charset="0"/>
              </a:rPr>
              <a:t> </a:t>
            </a:r>
            <a:r>
              <a:rPr lang="en-US" sz="2300" i="1" dirty="0" smtClean="0">
                <a:latin typeface="Arial" pitchFamily="34" charset="0"/>
                <a:cs typeface="Arial" pitchFamily="34" charset="0"/>
              </a:rPr>
              <a:t>với cái giản dị, nhất là phù hợp với </a:t>
            </a:r>
            <a:r>
              <a:rPr lang="en-US" sz="2300" i="1" u="sng" dirty="0" smtClean="0">
                <a:solidFill>
                  <a:srgbClr val="FFFF00"/>
                </a:solidFill>
                <a:latin typeface="Arial" pitchFamily="34" charset="0"/>
                <a:cs typeface="Arial" pitchFamily="34" charset="0"/>
              </a:rPr>
              <a:t>môi trường</a:t>
            </a:r>
            <a:r>
              <a:rPr lang="en-US" sz="2300" i="1" dirty="0" smtClean="0">
                <a:latin typeface="Arial" pitchFamily="34" charset="0"/>
                <a:cs typeface="Arial" pitchFamily="34" charset="0"/>
              </a:rPr>
              <a:t>. Người có </a:t>
            </a:r>
            <a:r>
              <a:rPr lang="en-US" sz="2300" i="1" u="sng" dirty="0" smtClean="0">
                <a:solidFill>
                  <a:srgbClr val="FFFF00"/>
                </a:solidFill>
                <a:latin typeface="Arial" pitchFamily="34" charset="0"/>
                <a:cs typeface="Arial" pitchFamily="34" charset="0"/>
              </a:rPr>
              <a:t>văn hóa</a:t>
            </a:r>
            <a:r>
              <a:rPr lang="en-US" sz="2300" i="1" dirty="0" smtClean="0">
                <a:latin typeface="Arial" pitchFamily="34" charset="0"/>
                <a:cs typeface="Arial" pitchFamily="34" charset="0"/>
              </a:rPr>
              <a:t>, biết ứng xử chính là người biết tự hòa mình vào cộng đồng như thế, không kể hình thức còn phải đi với nội dung, tức là con người phải có trình độ, có hiểu biết. Một nhà văn đã nói: “Nếu có cô gái khen tôi chỉ vì bộ </a:t>
            </a:r>
            <a:r>
              <a:rPr lang="en-US" sz="2300" i="1" u="sng" dirty="0" smtClean="0">
                <a:solidFill>
                  <a:srgbClr val="FFFF00"/>
                </a:solidFill>
                <a:latin typeface="Arial" pitchFamily="34" charset="0"/>
                <a:cs typeface="Arial" pitchFamily="34" charset="0"/>
              </a:rPr>
              <a:t>quần áo</a:t>
            </a:r>
            <a:r>
              <a:rPr lang="en-US" sz="2300" i="1" dirty="0" smtClean="0">
                <a:solidFill>
                  <a:srgbClr val="FFFF00"/>
                </a:solidFill>
                <a:latin typeface="Arial" pitchFamily="34" charset="0"/>
                <a:cs typeface="Arial" pitchFamily="34" charset="0"/>
              </a:rPr>
              <a:t> </a:t>
            </a:r>
            <a:r>
              <a:rPr lang="en-US" sz="2300" i="1" dirty="0" smtClean="0">
                <a:latin typeface="Arial" pitchFamily="34" charset="0"/>
                <a:cs typeface="Arial" pitchFamily="34" charset="0"/>
              </a:rPr>
              <a:t>đẹp mà không khen tôi có bộ óc thông minh thì tôi chẳng có gì đáng hãnh diện”. Chí lí thay!</a:t>
            </a:r>
            <a:endParaRPr lang="en-US" sz="2300" dirty="0" smtClean="0">
              <a:latin typeface="Arial" pitchFamily="34" charset="0"/>
              <a:cs typeface="Arial" pitchFamily="34" charset="0"/>
            </a:endParaRPr>
          </a:p>
          <a:p>
            <a:pPr algn="just">
              <a:spcBef>
                <a:spcPts val="600"/>
              </a:spcBef>
              <a:spcAft>
                <a:spcPts val="0"/>
              </a:spcAft>
            </a:pPr>
            <a:r>
              <a:rPr lang="en-US" sz="2300" i="1" dirty="0" smtClean="0">
                <a:latin typeface="Arial" pitchFamily="34" charset="0"/>
                <a:cs typeface="Arial" pitchFamily="34" charset="0"/>
              </a:rPr>
              <a:t>	Thế mới biết, trang phục hợp văn hóa, hợp đạo đức, hợp môi trường mới là trang phục đẹp.</a:t>
            </a:r>
            <a:endParaRPr lang="en-US" sz="2300" dirty="0" smtClean="0">
              <a:latin typeface="Arial" pitchFamily="34" charset="0"/>
              <a:cs typeface="Arial" pitchFamily="34" charset="0"/>
            </a:endParaRPr>
          </a:p>
          <a:p>
            <a:pPr algn="just">
              <a:spcBef>
                <a:spcPts val="600"/>
              </a:spcBef>
              <a:spcAft>
                <a:spcPts val="0"/>
              </a:spcAft>
            </a:pPr>
            <a:r>
              <a:rPr lang="en-US" sz="2300" i="1" dirty="0" smtClean="0">
                <a:latin typeface="Arial" pitchFamily="34" charset="0"/>
                <a:cs typeface="Arial" pitchFamily="34" charset="0"/>
              </a:rPr>
              <a:t>	</a:t>
            </a:r>
            <a:r>
              <a:rPr lang="en-US" sz="2000" dirty="0" smtClean="0">
                <a:latin typeface="Arial" pitchFamily="34" charset="0"/>
                <a:cs typeface="Arial" pitchFamily="34" charset="0"/>
              </a:rPr>
              <a:t>(</a:t>
            </a:r>
            <a:r>
              <a:rPr lang="en-US" sz="2000" i="1" dirty="0" smtClean="0">
                <a:latin typeface="Arial" pitchFamily="34" charset="0"/>
                <a:cs typeface="Arial" pitchFamily="34" charset="0"/>
              </a:rPr>
              <a:t>Theo</a:t>
            </a:r>
            <a:r>
              <a:rPr lang="en-US" sz="2000" dirty="0" smtClean="0">
                <a:latin typeface="Arial" pitchFamily="34" charset="0"/>
                <a:cs typeface="Arial" pitchFamily="34" charset="0"/>
              </a:rPr>
              <a:t> Băng Sơn</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Giao</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tiếp</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đời</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thường</a:t>
            </a:r>
            <a:r>
              <a:rPr lang="en-US" sz="2000" i="1" dirty="0">
                <a:latin typeface="Arial" pitchFamily="34" charset="0"/>
                <a:cs typeface="Arial" pitchFamily="34" charset="0"/>
              </a:rPr>
              <a:t>,</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Ngữ</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văn</a:t>
            </a:r>
            <a:r>
              <a:rPr lang="en-US" sz="2000" i="1" dirty="0" smtClean="0">
                <a:latin typeface="Arial" pitchFamily="34" charset="0"/>
                <a:cs typeface="Arial" pitchFamily="34" charset="0"/>
              </a:rPr>
              <a:t> 9</a:t>
            </a:r>
            <a:r>
              <a:rPr lang="en-US" sz="2000" i="1" smtClean="0">
                <a:latin typeface="Arial" pitchFamily="34" charset="0"/>
                <a:cs typeface="Arial" pitchFamily="34" charset="0"/>
              </a:rPr>
              <a:t>, Tập </a:t>
            </a:r>
            <a:r>
              <a:rPr lang="en-US" sz="2000" i="1" dirty="0" err="1" smtClean="0">
                <a:latin typeface="Arial" pitchFamily="34" charset="0"/>
                <a:cs typeface="Arial" pitchFamily="34" charset="0"/>
              </a:rPr>
              <a:t>hai</a:t>
            </a:r>
            <a:r>
              <a:rPr lang="en-US" sz="2000" i="1" dirty="0" smtClean="0">
                <a:latin typeface="Arial" pitchFamily="34" charset="0"/>
                <a:cs typeface="Arial" pitchFamily="34" charset="0"/>
              </a:rPr>
              <a:t>, NXB </a:t>
            </a:r>
            <a:r>
              <a:rPr lang="en-US" sz="2000" i="1" dirty="0" err="1" smtClean="0">
                <a:latin typeface="Arial" pitchFamily="34" charset="0"/>
                <a:cs typeface="Arial" pitchFamily="34" charset="0"/>
              </a:rPr>
              <a:t>Giáo</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dục</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Việt</a:t>
            </a:r>
            <a:r>
              <a:rPr lang="en-US" sz="2000" i="1" dirty="0" smtClean="0">
                <a:latin typeface="Arial" pitchFamily="34" charset="0"/>
                <a:cs typeface="Arial" pitchFamily="34" charset="0"/>
              </a:rPr>
              <a:t> Nam</a:t>
            </a:r>
            <a:r>
              <a:rPr lang="en-US" sz="2000" dirty="0" smtClean="0">
                <a:latin typeface="Arial" pitchFamily="34" charset="0"/>
                <a:cs typeface="Arial" pitchFamily="34" charset="0"/>
              </a:rPr>
              <a:t>)</a:t>
            </a:r>
          </a:p>
          <a:p>
            <a:pPr marR="0" lvl="0" algn="just">
              <a:spcBef>
                <a:spcPts val="600"/>
              </a:spcBef>
              <a:spcAft>
                <a:spcPts val="0"/>
              </a:spcAft>
              <a:buAutoNum type="alphaLcParenR"/>
            </a:pPr>
            <a:r>
              <a:rPr lang="en-US" sz="2300" dirty="0" smtClean="0">
                <a:latin typeface="Arial" pitchFamily="34" charset="0"/>
                <a:cs typeface="Arial" pitchFamily="34" charset="0"/>
              </a:rPr>
              <a:t> </a:t>
            </a:r>
            <a:r>
              <a:rPr lang="en-US" sz="2300" dirty="0" err="1">
                <a:latin typeface="Arial" pitchFamily="34" charset="0"/>
                <a:ea typeface="Times New Roman" panose="02020603050405020304" pitchFamily="18" charset="0"/>
                <a:cs typeface="Arial" pitchFamily="34" charset="0"/>
              </a:rPr>
              <a:t>Chỉ</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ra</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lời</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dẫn</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và</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cho</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biết</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đó</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là</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cách</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dẫn</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trực</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tiếp</a:t>
            </a:r>
            <a:r>
              <a:rPr lang="en-US" sz="2300" dirty="0">
                <a:latin typeface="Arial" pitchFamily="34" charset="0"/>
                <a:ea typeface="Times New Roman" panose="02020603050405020304" pitchFamily="18" charset="0"/>
                <a:cs typeface="Arial" pitchFamily="34" charset="0"/>
              </a:rPr>
              <a:t> hay </a:t>
            </a:r>
            <a:r>
              <a:rPr lang="en-US" sz="2300" dirty="0" err="1">
                <a:latin typeface="Arial" pitchFamily="34" charset="0"/>
                <a:ea typeface="Times New Roman" panose="02020603050405020304" pitchFamily="18" charset="0"/>
                <a:cs typeface="Arial" pitchFamily="34" charset="0"/>
              </a:rPr>
              <a:t>cách</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dẫn</a:t>
            </a:r>
            <a:r>
              <a:rPr lang="en-US" sz="2300" dirty="0">
                <a:latin typeface="Arial" pitchFamily="34" charset="0"/>
                <a:ea typeface="Times New Roman" panose="02020603050405020304" pitchFamily="18" charset="0"/>
                <a:cs typeface="Arial" pitchFamily="34" charset="0"/>
              </a:rPr>
              <a:t> </a:t>
            </a:r>
            <a:r>
              <a:rPr lang="en-US" sz="2300" dirty="0" err="1">
                <a:latin typeface="Arial" pitchFamily="34" charset="0"/>
                <a:ea typeface="Times New Roman" panose="02020603050405020304" pitchFamily="18" charset="0"/>
                <a:cs typeface="Arial" pitchFamily="34" charset="0"/>
              </a:rPr>
              <a:t>gián</a:t>
            </a:r>
            <a:r>
              <a:rPr lang="en-US" sz="2300" dirty="0">
                <a:latin typeface="Arial" pitchFamily="34" charset="0"/>
                <a:ea typeface="Times New Roman" panose="02020603050405020304" pitchFamily="18" charset="0"/>
                <a:cs typeface="Arial" pitchFamily="34" charset="0"/>
              </a:rPr>
              <a:t> </a:t>
            </a:r>
            <a:r>
              <a:rPr lang="en-US" sz="2300" dirty="0" err="1" smtClean="0">
                <a:latin typeface="Arial" pitchFamily="34" charset="0"/>
                <a:ea typeface="Times New Roman" panose="02020603050405020304" pitchFamily="18" charset="0"/>
                <a:cs typeface="Arial" pitchFamily="34" charset="0"/>
              </a:rPr>
              <a:t>tiếp</a:t>
            </a:r>
            <a:r>
              <a:rPr lang="en-US" sz="2300" dirty="0">
                <a:latin typeface="Arial" pitchFamily="34" charset="0"/>
                <a:ea typeface="Times New Roman" panose="02020603050405020304" pitchFamily="18" charset="0"/>
                <a:cs typeface="Arial" pitchFamily="34" charset="0"/>
              </a:rPr>
              <a:t>.</a:t>
            </a:r>
          </a:p>
          <a:p>
            <a:pPr algn="just">
              <a:spcBef>
                <a:spcPts val="600"/>
              </a:spcBef>
              <a:spcAft>
                <a:spcPts val="0"/>
              </a:spcAft>
            </a:pPr>
            <a:r>
              <a:rPr lang="en-US" sz="2300" dirty="0" smtClean="0">
                <a:latin typeface="Arial" pitchFamily="34" charset="0"/>
                <a:cs typeface="Arial" pitchFamily="34" charset="0"/>
              </a:rPr>
              <a:t>b) Các từ in </a:t>
            </a:r>
            <a:r>
              <a:rPr lang="en-US" sz="2300" dirty="0" err="1" smtClean="0">
                <a:latin typeface="Arial" pitchFamily="34" charset="0"/>
                <a:cs typeface="Arial" pitchFamily="34" charset="0"/>
              </a:rPr>
              <a:t>đậm</a:t>
            </a:r>
            <a:r>
              <a:rPr lang="en-US" sz="2300" dirty="0" smtClean="0">
                <a:latin typeface="Arial" pitchFamily="34" charset="0"/>
                <a:cs typeface="Arial" pitchFamily="34" charset="0"/>
              </a:rPr>
              <a:t> được dùng theo nghĩa gốc hay </a:t>
            </a:r>
            <a:r>
              <a:rPr lang="en-US" sz="2300" dirty="0" err="1" smtClean="0">
                <a:latin typeface="Arial" pitchFamily="34" charset="0"/>
                <a:cs typeface="Arial" pitchFamily="34" charset="0"/>
              </a:rPr>
              <a:t>nghĩa</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chuyển</a:t>
            </a:r>
            <a:r>
              <a:rPr lang="en-US" sz="2300" dirty="0" smtClean="0">
                <a:latin typeface="Arial" pitchFamily="34" charset="0"/>
                <a:cs typeface="Arial" pitchFamily="34" charset="0"/>
              </a:rPr>
              <a:t>.</a:t>
            </a:r>
          </a:p>
          <a:p>
            <a:pPr algn="just">
              <a:spcBef>
                <a:spcPts val="600"/>
              </a:spcBef>
              <a:spcAft>
                <a:spcPts val="0"/>
              </a:spcAft>
            </a:pPr>
            <a:r>
              <a:rPr lang="en-US" sz="2300" dirty="0" smtClean="0">
                <a:latin typeface="Arial" pitchFamily="34" charset="0"/>
                <a:cs typeface="Arial" pitchFamily="34" charset="0"/>
              </a:rPr>
              <a:t>c) Trong các từ được gạch chân từ nào là từ Hán Việt?</a:t>
            </a:r>
            <a:endParaRPr lang="en-US" sz="2300" dirty="0">
              <a:latin typeface="Arial" pitchFamily="34" charset="0"/>
              <a:cs typeface="Arial" pitchFamily="34" charset="0"/>
            </a:endParaRPr>
          </a:p>
        </p:txBody>
      </p:sp>
    </p:spTree>
    <p:extLst>
      <p:ext uri="{BB962C8B-B14F-4D97-AF65-F5344CB8AC3E}">
        <p14:creationId xmlns:p14="http://schemas.microsoft.com/office/powerpoint/2010/main" val="21894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780395"/>
            <a:ext cx="1337226" cy="523220"/>
          </a:xfrm>
          <a:prstGeom prst="rect">
            <a:avLst/>
          </a:prstGeom>
        </p:spPr>
        <p:txBody>
          <a:bodyPr wrap="none">
            <a:spAutoFit/>
          </a:bodyPr>
          <a:lstStyle/>
          <a:p>
            <a:r>
              <a:rPr lang="en-US" sz="2800" b="1" dirty="0" smtClean="0">
                <a:solidFill>
                  <a:srgbClr val="FFFF00"/>
                </a:solidFill>
                <a:latin typeface="Arial" pitchFamily="34" charset="0"/>
                <a:ea typeface="Times New Roman" panose="02020603050405020304" pitchFamily="18" charset="0"/>
                <a:cs typeface="Arial" pitchFamily="34" charset="0"/>
              </a:rPr>
              <a:t>Gợi ý: </a:t>
            </a:r>
            <a:endParaRPr lang="en-US" sz="2800" dirty="0">
              <a:solidFill>
                <a:srgbClr val="FFFF00"/>
              </a:solidFill>
              <a:latin typeface="Arial" pitchFamily="34" charset="0"/>
              <a:cs typeface="Arial" pitchFamily="34" charset="0"/>
            </a:endParaRPr>
          </a:p>
        </p:txBody>
      </p:sp>
      <p:sp>
        <p:nvSpPr>
          <p:cNvPr id="7" name="Rectangle 6"/>
          <p:cNvSpPr/>
          <p:nvPr/>
        </p:nvSpPr>
        <p:spPr>
          <a:xfrm>
            <a:off x="685800" y="1389995"/>
            <a:ext cx="11049000" cy="4462760"/>
          </a:xfrm>
          <a:prstGeom prst="rect">
            <a:avLst/>
          </a:prstGeom>
        </p:spPr>
        <p:txBody>
          <a:bodyPr wrap="square">
            <a:spAutoFit/>
          </a:bodyPr>
          <a:lstStyle/>
          <a:p>
            <a:pPr lvl="0">
              <a:spcBef>
                <a:spcPts val="600"/>
              </a:spcBef>
              <a:spcAft>
                <a:spcPts val="600"/>
              </a:spcAft>
            </a:pPr>
            <a:r>
              <a:rPr lang="en-US" sz="2800" dirty="0" smtClean="0">
                <a:latin typeface="Arial" pitchFamily="34" charset="0"/>
                <a:cs typeface="Arial" pitchFamily="34" charset="0"/>
              </a:rPr>
              <a:t>a)  </a:t>
            </a:r>
            <a:r>
              <a:rPr lang="en-US" sz="2800" dirty="0" err="1" smtClean="0">
                <a:latin typeface="Arial" pitchFamily="34" charset="0"/>
                <a:cs typeface="Arial" pitchFamily="34" charset="0"/>
              </a:rPr>
              <a:t>Lời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dẫn</a:t>
            </a:r>
            <a:r>
              <a:rPr lang="en-US" sz="2800" dirty="0" smtClean="0">
                <a:latin typeface="Arial" pitchFamily="34" charset="0"/>
                <a:cs typeface="Arial" pitchFamily="34" charset="0"/>
              </a:rPr>
              <a:t>:</a:t>
            </a:r>
          </a:p>
          <a:p>
            <a:pPr lvl="0">
              <a:spcBef>
                <a:spcPts val="600"/>
              </a:spcBef>
              <a:spcAft>
                <a:spcPts val="600"/>
              </a:spcAft>
            </a:pPr>
            <a:r>
              <a:rPr lang="en-US" sz="2800" dirty="0" smtClean="0">
                <a:latin typeface="Arial" pitchFamily="34" charset="0"/>
                <a:cs typeface="Arial" pitchFamily="34" charset="0"/>
              </a:rPr>
              <a:t>- “</a:t>
            </a:r>
            <a:r>
              <a:rPr lang="en-US" sz="2800" i="1" dirty="0" smtClean="0">
                <a:latin typeface="Arial" pitchFamily="34" charset="0"/>
                <a:cs typeface="Arial" pitchFamily="34" charset="0"/>
              </a:rPr>
              <a:t>Y phục xứng kì đức</a:t>
            </a:r>
            <a:r>
              <a:rPr lang="en-US" sz="2800" dirty="0" smtClean="0">
                <a:latin typeface="Arial" pitchFamily="34" charset="0"/>
                <a:cs typeface="Arial" pitchFamily="34" charset="0"/>
              </a:rPr>
              <a:t>”.</a:t>
            </a:r>
          </a:p>
          <a:p>
            <a:pPr lvl="0">
              <a:spcBef>
                <a:spcPts val="600"/>
              </a:spcBef>
              <a:spcAft>
                <a:spcPts val="600"/>
              </a:spcAft>
            </a:pP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Nếu</a:t>
            </a:r>
            <a:r>
              <a:rPr lang="en-US" sz="2800" i="1" dirty="0" smtClean="0">
                <a:latin typeface="Arial" pitchFamily="34" charset="0"/>
                <a:cs typeface="Arial" pitchFamily="34" charset="0"/>
              </a:rPr>
              <a:t> có cô gái khen tôi chỉ vì bộ quần áo đẹp mà không khen tôi có bộ óc thông minh thì tôi chẳng có gì đáng hãnh diện”.</a:t>
            </a:r>
            <a:endParaRPr lang="en-US" sz="2800" dirty="0" smtClean="0">
              <a:latin typeface="Arial" pitchFamily="34" charset="0"/>
              <a:cs typeface="Arial" pitchFamily="34" charset="0"/>
            </a:endParaRPr>
          </a:p>
          <a:p>
            <a:pPr lvl="0">
              <a:spcBef>
                <a:spcPts val="600"/>
              </a:spcBef>
              <a:spcAft>
                <a:spcPts val="600"/>
              </a:spcAft>
            </a:pPr>
            <a:r>
              <a:rPr lang="en-US" sz="2800" dirty="0" smtClean="0">
                <a:latin typeface="Arial" pitchFamily="34" charset="0"/>
                <a:cs typeface="Arial" pitchFamily="34" charset="0"/>
              </a:rPr>
              <a:t>- Cách </a:t>
            </a:r>
            <a:r>
              <a:rPr lang="en-US" sz="2800" dirty="0" err="1" smtClean="0">
                <a:latin typeface="Arial" pitchFamily="34" charset="0"/>
                <a:cs typeface="Arial" pitchFamily="34" charset="0"/>
              </a:rPr>
              <a:t>dẫn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trực</a:t>
            </a:r>
            <a:r>
              <a:rPr lang="en-US" sz="2800" dirty="0" smtClean="0">
                <a:latin typeface="Arial" pitchFamily="34" charset="0"/>
                <a:cs typeface="Arial" pitchFamily="34" charset="0"/>
              </a:rPr>
              <a:t> tiếp</a:t>
            </a:r>
          </a:p>
          <a:p>
            <a:pPr lvl="0">
              <a:spcBef>
                <a:spcPts val="600"/>
              </a:spcBef>
              <a:spcAft>
                <a:spcPts val="600"/>
              </a:spcAft>
            </a:pPr>
            <a:r>
              <a:rPr lang="en-US" sz="2800" dirty="0" smtClean="0">
                <a:latin typeface="Arial" pitchFamily="34" charset="0"/>
                <a:cs typeface="Arial" pitchFamily="34" charset="0"/>
              </a:rPr>
              <a:t>b) mặc: nghĩa gốc</a:t>
            </a:r>
          </a:p>
          <a:p>
            <a:pPr>
              <a:spcBef>
                <a:spcPts val="600"/>
              </a:spcBef>
              <a:spcAft>
                <a:spcPts val="600"/>
              </a:spcAft>
            </a:pPr>
            <a:r>
              <a:rPr lang="en-US" sz="2800" dirty="0" smtClean="0">
                <a:latin typeface="Arial" pitchFamily="34" charset="0"/>
                <a:cs typeface="Arial" pitchFamily="34" charset="0"/>
              </a:rPr>
              <a:t>    đi: nghĩa chuyển</a:t>
            </a:r>
          </a:p>
          <a:p>
            <a:pPr lvl="0">
              <a:spcBef>
                <a:spcPts val="600"/>
              </a:spcBef>
              <a:spcAft>
                <a:spcPts val="600"/>
              </a:spcAft>
            </a:pPr>
            <a:r>
              <a:rPr lang="en-US" sz="2800" dirty="0" smtClean="0">
                <a:latin typeface="Arial" pitchFamily="34" charset="0"/>
                <a:cs typeface="Arial" pitchFamily="34" charset="0"/>
              </a:rPr>
              <a:t>c) Từ Hán Việt: môi trường, văn hóa</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1894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ox(i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ox(in)">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box(in)">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ox(in)">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600" y="882580"/>
            <a:ext cx="10537270" cy="5262979"/>
          </a:xfrm>
          <a:prstGeom prst="rect">
            <a:avLst/>
          </a:prstGeom>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Cảm nhận của em về hai đoạn thơ sau</a:t>
            </a:r>
            <a:r>
              <a:rPr lang="en-US" sz="2400" b="1" dirty="0" smtClean="0">
                <a:solidFill>
                  <a:srgbClr val="FFFF00"/>
                </a:solidFill>
                <a:latin typeface="Arial" panose="020B0604020202020204" pitchFamily="34" charset="0"/>
                <a:cs typeface="Arial" panose="020B0604020202020204" pitchFamily="34" charset="0"/>
              </a:rPr>
              <a:t>:</a:t>
            </a:r>
          </a:p>
          <a:p>
            <a:endParaRPr lang="en-US" sz="2400" b="1" dirty="0">
              <a:solidFill>
                <a:srgbClr val="FFFF00"/>
              </a:solidFill>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              Giờ </a:t>
            </a:r>
            <a:r>
              <a:rPr lang="en-US" sz="2400" i="1" dirty="0">
                <a:latin typeface="Arial" panose="020B0604020202020204" pitchFamily="34" charset="0"/>
                <a:cs typeface="Arial" panose="020B0604020202020204" pitchFamily="34" charset="0"/>
              </a:rPr>
              <a:t>cháu đã đi xa. Có ngọn khói trăm tàu </a:t>
            </a:r>
            <a:endParaRPr lang="en-US" sz="2400" dirty="0">
              <a:latin typeface="Arial" panose="020B0604020202020204" pitchFamily="34" charset="0"/>
              <a:cs typeface="Arial" panose="020B0604020202020204" pitchFamily="34" charset="0"/>
            </a:endParaRPr>
          </a:p>
          <a:p>
            <a:r>
              <a:rPr lang="en-US" sz="2400" i="1" dirty="0" smtClean="0">
                <a:latin typeface="Arial" panose="020B0604020202020204" pitchFamily="34" charset="0"/>
                <a:cs typeface="Arial" panose="020B0604020202020204" pitchFamily="34" charset="0"/>
              </a:rPr>
              <a:t>               Có </a:t>
            </a:r>
            <a:r>
              <a:rPr lang="en-US" sz="2400" i="1" dirty="0">
                <a:latin typeface="Arial" panose="020B0604020202020204" pitchFamily="34" charset="0"/>
                <a:cs typeface="Arial" panose="020B0604020202020204" pitchFamily="34" charset="0"/>
              </a:rPr>
              <a:t>lửa trăm nhà, niềm vui trăm ngả</a:t>
            </a: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Nhưng vẫn chẳng lúc nào quên nhắc nhở:</a:t>
            </a:r>
            <a:endParaRPr lang="en-US" sz="2400" dirty="0">
              <a:latin typeface="Arial" panose="020B0604020202020204" pitchFamily="34" charset="0"/>
              <a:cs typeface="Arial" panose="020B0604020202020204" pitchFamily="34" charset="0"/>
            </a:endParaRPr>
          </a:p>
          <a:p>
            <a:pPr lvl="0"/>
            <a:r>
              <a:rPr lang="en-US" sz="2400" i="1" dirty="0" smtClean="0">
                <a:latin typeface="Arial" panose="020B0604020202020204" pitchFamily="34" charset="0"/>
                <a:cs typeface="Arial" panose="020B0604020202020204" pitchFamily="34" charset="0"/>
              </a:rPr>
              <a:t>               - Sớm </a:t>
            </a:r>
            <a:r>
              <a:rPr lang="en-US" sz="2400" i="1" dirty="0">
                <a:latin typeface="Arial" panose="020B0604020202020204" pitchFamily="34" charset="0"/>
                <a:cs typeface="Arial" panose="020B0604020202020204" pitchFamily="34" charset="0"/>
              </a:rPr>
              <a:t>mai này bà nhóm bếp lên chưa?...</a:t>
            </a: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Bếp lửa, </a:t>
            </a:r>
            <a:r>
              <a:rPr lang="en-US" sz="2000" dirty="0" smtClean="0">
                <a:latin typeface="Arial" panose="020B0604020202020204" pitchFamily="34" charset="0"/>
                <a:cs typeface="Arial" panose="020B0604020202020204" pitchFamily="34" charset="0"/>
              </a:rPr>
              <a:t>Bằng </a:t>
            </a:r>
            <a:r>
              <a:rPr lang="en-US" sz="2000" dirty="0">
                <a:latin typeface="Arial" panose="020B0604020202020204" pitchFamily="34" charset="0"/>
                <a:cs typeface="Arial" panose="020B0604020202020204" pitchFamily="34" charset="0"/>
              </a:rPr>
              <a:t>Việt</a:t>
            </a:r>
            <a:r>
              <a:rPr lang="en-US" sz="2000" i="1" dirty="0" smtClean="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Ngữ văn 9, </a:t>
            </a:r>
            <a:r>
              <a:rPr lang="en-US" sz="2000" i="1" dirty="0" smtClean="0">
                <a:latin typeface="Arial" panose="020B0604020202020204" pitchFamily="34" charset="0"/>
                <a:cs typeface="Arial" panose="020B0604020202020204" pitchFamily="34" charset="0"/>
              </a:rPr>
              <a:t>Tập </a:t>
            </a:r>
            <a:r>
              <a:rPr lang="en-US" sz="2000" i="1" dirty="0">
                <a:latin typeface="Arial" panose="020B0604020202020204" pitchFamily="34" charset="0"/>
                <a:cs typeface="Arial" panose="020B0604020202020204" pitchFamily="34" charset="0"/>
              </a:rPr>
              <a:t>một, </a:t>
            </a:r>
            <a:r>
              <a:rPr lang="en-US" sz="2000" dirty="0" smtClean="0">
                <a:latin typeface="Arial" panose="020B0604020202020204" pitchFamily="34" charset="0"/>
                <a:cs typeface="Arial" panose="020B0604020202020204" pitchFamily="34" charset="0"/>
              </a:rPr>
              <a:t>NXB Giáo dục Việt Nam)</a:t>
            </a:r>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Và:</a:t>
            </a:r>
          </a:p>
          <a:p>
            <a:r>
              <a:rPr lang="en-US" sz="2400" i="1" dirty="0" smtClean="0">
                <a:latin typeface="Arial" panose="020B0604020202020204" pitchFamily="34" charset="0"/>
                <a:cs typeface="Arial" panose="020B0604020202020204" pitchFamily="34" charset="0"/>
              </a:rPr>
              <a:t>              Trăng </a:t>
            </a:r>
            <a:r>
              <a:rPr lang="en-US" sz="2400" i="1" dirty="0">
                <a:latin typeface="Arial" panose="020B0604020202020204" pitchFamily="34" charset="0"/>
                <a:cs typeface="Arial" panose="020B0604020202020204" pitchFamily="34" charset="0"/>
              </a:rPr>
              <a:t>cứ tròn vành vạnh</a:t>
            </a: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kể chi người vô tình</a:t>
            </a: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ánh </a:t>
            </a:r>
            <a:r>
              <a:rPr lang="en-US" sz="2400" i="1" dirty="0">
                <a:latin typeface="Arial" panose="020B0604020202020204" pitchFamily="34" charset="0"/>
                <a:cs typeface="Arial" panose="020B0604020202020204" pitchFamily="34" charset="0"/>
              </a:rPr>
              <a:t>trăng im phăng phắc</a:t>
            </a: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đủ cho ta giật mình.</a:t>
            </a: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Ánh </a:t>
            </a:r>
            <a:r>
              <a:rPr lang="en-US" sz="2000" i="1" dirty="0" smtClean="0">
                <a:latin typeface="Arial" panose="020B0604020202020204" pitchFamily="34" charset="0"/>
                <a:cs typeface="Arial" panose="020B0604020202020204" pitchFamily="34" charset="0"/>
              </a:rPr>
              <a:t>trăng, </a:t>
            </a:r>
            <a:r>
              <a:rPr lang="en-US" sz="2000" dirty="0" smtClean="0">
                <a:latin typeface="Arial" panose="020B0604020202020204" pitchFamily="34" charset="0"/>
                <a:cs typeface="Arial" panose="020B0604020202020204" pitchFamily="34" charset="0"/>
              </a:rPr>
              <a:t>Nguyễn Duy, </a:t>
            </a:r>
            <a:r>
              <a:rPr lang="en-US" sz="2000" i="1" dirty="0">
                <a:latin typeface="Arial" panose="020B0604020202020204" pitchFamily="34" charset="0"/>
                <a:cs typeface="Arial" panose="020B0604020202020204" pitchFamily="34" charset="0"/>
              </a:rPr>
              <a:t>Ngữ văn 9</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Tập một, </a:t>
            </a:r>
            <a:r>
              <a:rPr lang="en-US" sz="2000" dirty="0">
                <a:latin typeface="Arial" panose="020B0604020202020204" pitchFamily="34" charset="0"/>
                <a:cs typeface="Arial" panose="020B0604020202020204" pitchFamily="34" charset="0"/>
              </a:rPr>
              <a:t>NXB Giáo dục Việt </a:t>
            </a:r>
            <a:r>
              <a:rPr lang="en-US" sz="2000" dirty="0" smtClean="0">
                <a:latin typeface="Arial" panose="020B0604020202020204" pitchFamily="34" charset="0"/>
                <a:cs typeface="Arial" panose="020B0604020202020204" pitchFamily="34" charset="0"/>
              </a:rPr>
              <a:t>Nam)</a:t>
            </a:r>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9" name="Rectangle 2"/>
          <p:cNvSpPr txBox="1">
            <a:spLocks noChangeArrowheads="1"/>
          </p:cNvSpPr>
          <p:nvPr/>
        </p:nvSpPr>
        <p:spPr>
          <a:xfrm>
            <a:off x="2279576" y="421357"/>
            <a:ext cx="7582443" cy="487363"/>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x-none" sz="2600" b="1" dirty="0">
                <a:solidFill>
                  <a:srgbClr val="FFFF00"/>
                </a:solidFill>
                <a:latin typeface="Arial Hebrew Scholar" charset="-79"/>
                <a:ea typeface="Arial Hebrew Scholar" charset="-79"/>
                <a:cs typeface="Arial Hebrew Scholar" charset="-79"/>
              </a:rPr>
              <a:t>D</a:t>
            </a:r>
            <a:r>
              <a:rPr lang="en-US" altLang="x-none" sz="2600" b="1" dirty="0" smtClean="0">
                <a:solidFill>
                  <a:srgbClr val="FFFF00"/>
                </a:solidFill>
                <a:latin typeface="Arial Hebrew Scholar" charset="-79"/>
                <a:ea typeface="Arial Hebrew Scholar" charset="-79"/>
                <a:cs typeface="Arial Hebrew Scholar" charset="-79"/>
              </a:rPr>
              <a:t>. </a:t>
            </a:r>
            <a:r>
              <a:rPr lang="en-US" altLang="x-none" sz="2600" b="1" dirty="0" err="1" smtClean="0">
                <a:solidFill>
                  <a:srgbClr val="FFFF00"/>
                </a:solidFill>
                <a:latin typeface="Arial Hebrew Scholar" charset="-79"/>
                <a:ea typeface="Arial Hebrew Scholar" charset="-79"/>
                <a:cs typeface="Arial Hebrew Scholar" charset="-79"/>
              </a:rPr>
              <a:t>Luyện</a:t>
            </a:r>
            <a:r>
              <a:rPr lang="en-US" altLang="x-none" sz="2600" b="1" dirty="0" smtClean="0">
                <a:solidFill>
                  <a:srgbClr val="FFFF00"/>
                </a:solidFill>
                <a:latin typeface="Arial Hebrew Scholar" charset="-79"/>
                <a:ea typeface="Arial Hebrew Scholar" charset="-79"/>
                <a:cs typeface="Arial Hebrew Scholar" charset="-79"/>
              </a:rPr>
              <a:t> </a:t>
            </a:r>
            <a:r>
              <a:rPr lang="en-US" altLang="x-none" sz="2600" b="1" dirty="0" err="1" smtClean="0">
                <a:solidFill>
                  <a:srgbClr val="FFFF00"/>
                </a:solidFill>
                <a:latin typeface="Arial Hebrew Scholar" charset="-79"/>
                <a:ea typeface="Arial Hebrew Scholar" charset="-79"/>
                <a:cs typeface="Arial Hebrew Scholar" charset="-79"/>
              </a:rPr>
              <a:t>tập</a:t>
            </a:r>
            <a:endParaRPr lang="en-US" altLang="x-none" sz="2600" b="1" dirty="0">
              <a:solidFill>
                <a:srgbClr val="FFFF00"/>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372289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744072" y="94294"/>
            <a:ext cx="0" cy="61926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930060" y="639080"/>
            <a:ext cx="4586159" cy="6740307"/>
          </a:xfrm>
          <a:prstGeom prst="rect">
            <a:avLst/>
          </a:prstGeom>
        </p:spPr>
        <p:txBody>
          <a:bodyPr wrap="square">
            <a:spAutoFit/>
          </a:bodyPr>
          <a:lstStyle/>
          <a:p>
            <a:pPr algn="just">
              <a:spcBef>
                <a:spcPts val="600"/>
              </a:spcBef>
            </a:pPr>
            <a:r>
              <a:rPr lang="en-US" sz="2800" b="1" dirty="0" err="1">
                <a:solidFill>
                  <a:srgbClr val="FFFF00"/>
                </a:solidFill>
              </a:rPr>
              <a:t>Gợi</a:t>
            </a:r>
            <a:r>
              <a:rPr lang="en-US" sz="2800" b="1" dirty="0">
                <a:solidFill>
                  <a:srgbClr val="FFFF00"/>
                </a:solidFill>
              </a:rPr>
              <a:t> ý:</a:t>
            </a:r>
          </a:p>
          <a:p>
            <a:pPr algn="just">
              <a:spcBef>
                <a:spcPts val="600"/>
              </a:spcBef>
            </a:pPr>
            <a:endParaRPr lang="en-US" sz="2800" b="1" dirty="0" smtClean="0">
              <a:solidFill>
                <a:srgbClr val="FFFF00"/>
              </a:solidFill>
            </a:endParaRPr>
          </a:p>
          <a:p>
            <a:pPr algn="just">
              <a:spcBef>
                <a:spcPts val="600"/>
              </a:spcBef>
              <a:buAutoNum type="arabicPeriod"/>
            </a:pPr>
            <a:r>
              <a:rPr lang="en-US" sz="2800" b="1" dirty="0" smtClean="0">
                <a:solidFill>
                  <a:srgbClr val="FFFF00"/>
                </a:solidFill>
              </a:rPr>
              <a:t> </a:t>
            </a:r>
            <a:r>
              <a:rPr lang="en-US" sz="2800" b="1" dirty="0" err="1" smtClean="0">
                <a:solidFill>
                  <a:srgbClr val="FFFF00"/>
                </a:solidFill>
              </a:rPr>
              <a:t>Vấn</a:t>
            </a:r>
            <a:r>
              <a:rPr lang="en-US" sz="2800" b="1" dirty="0" smtClean="0">
                <a:solidFill>
                  <a:srgbClr val="FFFF00"/>
                </a:solidFill>
              </a:rPr>
              <a:t> </a:t>
            </a:r>
            <a:r>
              <a:rPr lang="en-US" sz="2800" b="1" dirty="0">
                <a:solidFill>
                  <a:srgbClr val="FFFF00"/>
                </a:solidFill>
              </a:rPr>
              <a:t>đề nghị </a:t>
            </a:r>
            <a:r>
              <a:rPr lang="en-US" sz="2800" b="1" dirty="0" err="1">
                <a:solidFill>
                  <a:srgbClr val="FFFF00"/>
                </a:solidFill>
              </a:rPr>
              <a:t>luận</a:t>
            </a:r>
            <a:r>
              <a:rPr lang="en-US" sz="2800" b="1" dirty="0" smtClean="0">
                <a:solidFill>
                  <a:srgbClr val="FFFF00"/>
                </a:solidFill>
              </a:rPr>
              <a:t>:</a:t>
            </a:r>
            <a:r>
              <a:rPr lang="en-US" sz="2800" b="1" i="1" dirty="0" smtClean="0"/>
              <a:t> </a:t>
            </a:r>
            <a:r>
              <a:rPr lang="en-US" sz="2800" b="1" dirty="0">
                <a:latin typeface="Arial" pitchFamily="34" charset="0"/>
                <a:cs typeface="Arial" pitchFamily="34" charset="0"/>
              </a:rPr>
              <a:t>g</a:t>
            </a:r>
            <a:r>
              <a:rPr lang="en-US" sz="2800" b="1" dirty="0" smtClean="0">
                <a:latin typeface="Arial" pitchFamily="34" charset="0"/>
                <a:cs typeface="Arial" pitchFamily="34" charset="0"/>
              </a:rPr>
              <a:t>iá </a:t>
            </a:r>
            <a:r>
              <a:rPr lang="en-US" sz="2800" b="1" dirty="0">
                <a:latin typeface="Arial" pitchFamily="34" charset="0"/>
                <a:cs typeface="Arial" pitchFamily="34" charset="0"/>
              </a:rPr>
              <a:t>trị nội dung và nghệ thuật </a:t>
            </a:r>
            <a:r>
              <a:rPr lang="en-US" sz="2800" b="1" dirty="0" smtClean="0">
                <a:latin typeface="Arial" pitchFamily="34" charset="0"/>
                <a:cs typeface="Arial" pitchFamily="34" charset="0"/>
              </a:rPr>
              <a:t>của hai </a:t>
            </a:r>
            <a:r>
              <a:rPr lang="en-US" sz="2800" b="1" dirty="0">
                <a:latin typeface="Arial" pitchFamily="34" charset="0"/>
                <a:cs typeface="Arial" pitchFamily="34" charset="0"/>
              </a:rPr>
              <a:t>đoạn </a:t>
            </a:r>
            <a:r>
              <a:rPr lang="en-US" sz="2800" b="1" dirty="0" smtClean="0">
                <a:latin typeface="Arial" pitchFamily="34" charset="0"/>
                <a:cs typeface="Arial" pitchFamily="34" charset="0"/>
              </a:rPr>
              <a:t>thơ</a:t>
            </a:r>
          </a:p>
          <a:p>
            <a:pPr algn="just">
              <a:spcBef>
                <a:spcPts val="600"/>
              </a:spcBef>
              <a:buFontTx/>
              <a:buAutoNum type="arabicPeriod"/>
            </a:pPr>
            <a:r>
              <a:rPr lang="en-US" sz="2800" b="1" dirty="0" smtClean="0">
                <a:solidFill>
                  <a:srgbClr val="FFFF00"/>
                </a:solidFill>
              </a:rPr>
              <a:t> </a:t>
            </a:r>
            <a:r>
              <a:rPr lang="en-US" sz="2800" b="1" dirty="0" err="1" smtClean="0">
                <a:solidFill>
                  <a:srgbClr val="FFFF00"/>
                </a:solidFill>
              </a:rPr>
              <a:t>Phép</a:t>
            </a:r>
            <a:r>
              <a:rPr lang="en-US" sz="2800" b="1" dirty="0" smtClean="0">
                <a:solidFill>
                  <a:srgbClr val="FFFF00"/>
                </a:solidFill>
              </a:rPr>
              <a:t> </a:t>
            </a:r>
            <a:r>
              <a:rPr lang="en-US" sz="2800" b="1" dirty="0">
                <a:solidFill>
                  <a:srgbClr val="FFFF00"/>
                </a:solidFill>
              </a:rPr>
              <a:t>lập </a:t>
            </a:r>
            <a:r>
              <a:rPr lang="en-US" sz="2800" b="1" dirty="0" smtClean="0">
                <a:solidFill>
                  <a:srgbClr val="FFFF00"/>
                </a:solidFill>
              </a:rPr>
              <a:t>luận: </a:t>
            </a:r>
            <a:r>
              <a:rPr lang="en-US" sz="2800" dirty="0">
                <a:latin typeface="Arial" pitchFamily="34" charset="0"/>
                <a:cs typeface="Arial" pitchFamily="34" charset="0"/>
              </a:rPr>
              <a:t>phân tích, so </a:t>
            </a:r>
            <a:r>
              <a:rPr lang="en-US" sz="2800" dirty="0" smtClean="0">
                <a:latin typeface="Arial" pitchFamily="34" charset="0"/>
                <a:cs typeface="Arial" pitchFamily="34" charset="0"/>
              </a:rPr>
              <a:t>sánh</a:t>
            </a:r>
            <a:endParaRPr lang="en-US" sz="2800" b="1" dirty="0" smtClean="0">
              <a:solidFill>
                <a:srgbClr val="FFFF00"/>
              </a:solidFill>
              <a:latin typeface="Arial" pitchFamily="34" charset="0"/>
              <a:cs typeface="Arial" pitchFamily="34" charset="0"/>
            </a:endParaRPr>
          </a:p>
          <a:p>
            <a:pPr marL="514350" indent="-514350" algn="just">
              <a:spcBef>
                <a:spcPts val="600"/>
              </a:spcBef>
              <a:buAutoNum type="arabicPeriod"/>
            </a:pPr>
            <a:r>
              <a:rPr lang="en-US" sz="2800" b="1" dirty="0" smtClean="0">
                <a:solidFill>
                  <a:srgbClr val="FFFF00"/>
                </a:solidFill>
              </a:rPr>
              <a:t>Phạm </a:t>
            </a:r>
            <a:r>
              <a:rPr lang="en-US" sz="2800" b="1" dirty="0">
                <a:solidFill>
                  <a:srgbClr val="FFFF00"/>
                </a:solidFill>
              </a:rPr>
              <a:t>vi tư </a:t>
            </a:r>
            <a:r>
              <a:rPr lang="en-US" sz="2800" b="1" dirty="0" smtClean="0">
                <a:solidFill>
                  <a:srgbClr val="FFFF00"/>
                </a:solidFill>
              </a:rPr>
              <a:t>liệu</a:t>
            </a:r>
          </a:p>
          <a:p>
            <a:pPr algn="just">
              <a:spcBef>
                <a:spcPts val="600"/>
              </a:spcBef>
            </a:pPr>
            <a:r>
              <a:rPr lang="en-US" sz="2800" dirty="0" smtClean="0"/>
              <a:t>- </a:t>
            </a:r>
            <a:r>
              <a:rPr lang="en-US" sz="2800" dirty="0"/>
              <a:t>Đoạn thơ, bài thơ </a:t>
            </a:r>
            <a:r>
              <a:rPr lang="en-US" sz="2800" i="1" dirty="0"/>
              <a:t>Bếp lửa</a:t>
            </a:r>
            <a:r>
              <a:rPr lang="en-US" sz="2800" dirty="0"/>
              <a:t>, nhà thơ Bằng Việt</a:t>
            </a:r>
          </a:p>
          <a:p>
            <a:pPr algn="just">
              <a:spcBef>
                <a:spcPts val="600"/>
              </a:spcBef>
            </a:pPr>
            <a:r>
              <a:rPr lang="en-US" sz="2800" dirty="0" smtClean="0"/>
              <a:t>- </a:t>
            </a:r>
            <a:r>
              <a:rPr lang="en-US" sz="2800" dirty="0"/>
              <a:t>Đoạn thơ, bài thơ </a:t>
            </a:r>
            <a:r>
              <a:rPr lang="en-US" sz="2800" i="1" dirty="0"/>
              <a:t>Ánh trăng</a:t>
            </a:r>
            <a:r>
              <a:rPr lang="en-US" sz="2800" dirty="0"/>
              <a:t>, nhà thơ Nguyễn Duy</a:t>
            </a:r>
          </a:p>
          <a:p>
            <a:pPr algn="just">
              <a:spcBef>
                <a:spcPts val="600"/>
              </a:spcBef>
            </a:pPr>
            <a:endParaRPr lang="en-US" sz="2800" b="1" dirty="0"/>
          </a:p>
          <a:p>
            <a:pPr algn="just">
              <a:spcBef>
                <a:spcPts val="600"/>
              </a:spcBef>
            </a:pPr>
            <a:endParaRPr lang="en-US" sz="2800" dirty="0">
              <a:solidFill>
                <a:srgbClr val="FFFF00"/>
              </a:solidFill>
            </a:endParaRPr>
          </a:p>
        </p:txBody>
      </p:sp>
      <p:sp>
        <p:nvSpPr>
          <p:cNvPr id="2" name="Rectangle 1"/>
          <p:cNvSpPr/>
          <p:nvPr/>
        </p:nvSpPr>
        <p:spPr>
          <a:xfrm>
            <a:off x="711619" y="1373587"/>
            <a:ext cx="6374981" cy="4154984"/>
          </a:xfrm>
          <a:prstGeom prst="rect">
            <a:avLst/>
          </a:prstGeom>
        </p:spPr>
        <p:txBody>
          <a:bodyPr wrap="square">
            <a:spAutoFit/>
          </a:bodyPr>
          <a:lstStyle/>
          <a:p>
            <a:r>
              <a:rPr lang="en-US" sz="2400" i="1" dirty="0"/>
              <a:t> Giờ cháu đã đi xa. Có ngọn khói trăm tàu </a:t>
            </a:r>
            <a:endParaRPr lang="en-US" sz="2400" dirty="0"/>
          </a:p>
          <a:p>
            <a:r>
              <a:rPr lang="en-US" sz="2400" i="1" dirty="0"/>
              <a:t> </a:t>
            </a:r>
            <a:r>
              <a:rPr lang="en-US" sz="2400" i="1" dirty="0" smtClean="0"/>
              <a:t>Có </a:t>
            </a:r>
            <a:r>
              <a:rPr lang="en-US" sz="2400" i="1" dirty="0"/>
              <a:t>lửa trăm nhà, niềm vui trăm ngả</a:t>
            </a:r>
            <a:endParaRPr lang="en-US" sz="2400" dirty="0"/>
          </a:p>
          <a:p>
            <a:r>
              <a:rPr lang="en-US" sz="2400" i="1" dirty="0"/>
              <a:t> </a:t>
            </a:r>
            <a:r>
              <a:rPr lang="en-US" sz="2400" i="1" dirty="0" smtClean="0"/>
              <a:t>Nhưng </a:t>
            </a:r>
            <a:r>
              <a:rPr lang="en-US" sz="2400" i="1" dirty="0"/>
              <a:t>vẫn chẳng lúc nào quên nhắc nhở</a:t>
            </a:r>
            <a:r>
              <a:rPr lang="en-US" sz="2400" i="1" dirty="0" smtClean="0"/>
              <a:t>: </a:t>
            </a:r>
          </a:p>
          <a:p>
            <a:pPr>
              <a:buFontTx/>
              <a:buChar char="-"/>
            </a:pPr>
            <a:r>
              <a:rPr lang="en-US" sz="2400" i="1" dirty="0" smtClean="0"/>
              <a:t> </a:t>
            </a:r>
            <a:r>
              <a:rPr lang="en-US" sz="2400" i="1" dirty="0" err="1" smtClean="0"/>
              <a:t>Sớm</a:t>
            </a:r>
            <a:r>
              <a:rPr lang="en-US" sz="2400" i="1" dirty="0" smtClean="0"/>
              <a:t> </a:t>
            </a:r>
            <a:r>
              <a:rPr lang="en-US" sz="2400" i="1" dirty="0"/>
              <a:t>mai này bà nhóm bếp lên </a:t>
            </a:r>
            <a:r>
              <a:rPr lang="en-US" sz="2400" i="1" dirty="0" err="1"/>
              <a:t>chưa</a:t>
            </a:r>
            <a:r>
              <a:rPr lang="en-US" sz="2400" i="1" dirty="0" smtClean="0"/>
              <a:t>?...</a:t>
            </a:r>
          </a:p>
          <a:p>
            <a:pPr marL="342900" indent="-342900">
              <a:buFontTx/>
              <a:buChar char="-"/>
            </a:pPr>
            <a:endParaRPr lang="en-US" sz="2400" dirty="0" smtClean="0"/>
          </a:p>
          <a:p>
            <a:r>
              <a:rPr lang="en-US" sz="2400" dirty="0" err="1" smtClean="0"/>
              <a:t>Và</a:t>
            </a:r>
            <a:r>
              <a:rPr lang="en-US" sz="2400" dirty="0" smtClean="0"/>
              <a:t>:</a:t>
            </a:r>
          </a:p>
          <a:p>
            <a:endParaRPr lang="en-US" sz="2400" dirty="0"/>
          </a:p>
          <a:p>
            <a:r>
              <a:rPr lang="en-US" sz="2400" i="1" dirty="0"/>
              <a:t>              Trăng cứ tròn vành vạnh</a:t>
            </a:r>
            <a:endParaRPr lang="en-US" sz="2400" dirty="0"/>
          </a:p>
          <a:p>
            <a:r>
              <a:rPr lang="en-US" sz="2400" i="1" dirty="0"/>
              <a:t>              kể chi người vô tình</a:t>
            </a:r>
            <a:endParaRPr lang="en-US" sz="2400" dirty="0"/>
          </a:p>
          <a:p>
            <a:r>
              <a:rPr lang="en-US" sz="2400" i="1" dirty="0"/>
              <a:t>          	   ánh trăng im phăng phắc</a:t>
            </a:r>
            <a:endParaRPr lang="en-US" sz="2400" dirty="0"/>
          </a:p>
          <a:p>
            <a:r>
              <a:rPr lang="en-US" sz="2400" i="1" dirty="0"/>
              <a:t> 	   đủ cho ta giật </a:t>
            </a:r>
            <a:r>
              <a:rPr lang="en-US" sz="2400" i="1" dirty="0" err="1"/>
              <a:t>mình</a:t>
            </a:r>
            <a:r>
              <a:rPr lang="en-US" sz="2400" i="1" dirty="0" smtClean="0"/>
              <a:t>.</a:t>
            </a:r>
            <a:endParaRPr lang="en-US" sz="2400" dirty="0"/>
          </a:p>
        </p:txBody>
      </p:sp>
      <p:sp>
        <p:nvSpPr>
          <p:cNvPr id="10" name="Rectangle 9"/>
          <p:cNvSpPr/>
          <p:nvPr/>
        </p:nvSpPr>
        <p:spPr>
          <a:xfrm>
            <a:off x="851109" y="639080"/>
            <a:ext cx="6096000" cy="830997"/>
          </a:xfrm>
          <a:prstGeom prst="rect">
            <a:avLst/>
          </a:prstGeom>
        </p:spPr>
        <p:txBody>
          <a:bodyPr>
            <a:spAutoFit/>
          </a:bodyPr>
          <a:lstStyle/>
          <a:p>
            <a:r>
              <a:rPr lang="en-US" sz="2400" b="1" dirty="0">
                <a:solidFill>
                  <a:srgbClr val="FFFF00"/>
                </a:solidFill>
              </a:rPr>
              <a:t>Cảm nhận của em về hai đoạn thơ sau:</a:t>
            </a:r>
          </a:p>
          <a:p>
            <a:endParaRPr lang="en-US" sz="2400" b="1" dirty="0">
              <a:solidFill>
                <a:srgbClr val="FFFF00"/>
              </a:solidFill>
            </a:endParaRPr>
          </a:p>
        </p:txBody>
      </p:sp>
      <p:cxnSp>
        <p:nvCxnSpPr>
          <p:cNvPr id="12" name="Straight Connector 11"/>
          <p:cNvCxnSpPr/>
          <p:nvPr/>
        </p:nvCxnSpPr>
        <p:spPr>
          <a:xfrm>
            <a:off x="4117530" y="1066800"/>
            <a:ext cx="17281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4986" y="1066800"/>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
            <a:ext cx="10363200" cy="6586418"/>
          </a:xfrm>
          <a:prstGeom prst="rect">
            <a:avLst/>
          </a:prstGeom>
        </p:spPr>
        <p:txBody>
          <a:bodyPr wrap="square">
            <a:spAutoFit/>
          </a:bodyPr>
          <a:lstStyle/>
          <a:p>
            <a:pPr algn="just">
              <a:spcBef>
                <a:spcPts val="600"/>
              </a:spcBef>
              <a:spcAft>
                <a:spcPts val="600"/>
              </a:spcAft>
            </a:pPr>
            <a:r>
              <a:rPr lang="en-US" sz="3200" b="1" dirty="0">
                <a:solidFill>
                  <a:srgbClr val="FFFF00"/>
                </a:solidFill>
              </a:rPr>
              <a:t>4. </a:t>
            </a:r>
            <a:r>
              <a:rPr lang="en-US" sz="3200" b="1" dirty="0" err="1">
                <a:solidFill>
                  <a:srgbClr val="FFFF00"/>
                </a:solidFill>
              </a:rPr>
              <a:t>Yêu</a:t>
            </a:r>
            <a:r>
              <a:rPr lang="en-US" sz="3200" b="1" dirty="0">
                <a:solidFill>
                  <a:srgbClr val="FFFF00"/>
                </a:solidFill>
              </a:rPr>
              <a:t> </a:t>
            </a:r>
            <a:r>
              <a:rPr lang="en-US" sz="3200" b="1" dirty="0" err="1">
                <a:solidFill>
                  <a:srgbClr val="FFFF00"/>
                </a:solidFill>
              </a:rPr>
              <a:t>cầu</a:t>
            </a:r>
            <a:endParaRPr lang="en-US" sz="3200" b="1" dirty="0">
              <a:solidFill>
                <a:srgbClr val="FFFF00"/>
              </a:solidFill>
            </a:endParaRPr>
          </a:p>
          <a:p>
            <a:pPr algn="just">
              <a:spcBef>
                <a:spcPts val="600"/>
              </a:spcBef>
              <a:spcAft>
                <a:spcPts val="600"/>
              </a:spcAft>
            </a:pPr>
            <a:r>
              <a:rPr lang="en-US" sz="3200" b="1" dirty="0">
                <a:solidFill>
                  <a:srgbClr val="FFFF00"/>
                </a:solidFill>
              </a:rPr>
              <a:t>a) </a:t>
            </a:r>
            <a:r>
              <a:rPr lang="en-US" sz="3200" b="1" dirty="0" err="1">
                <a:solidFill>
                  <a:srgbClr val="FFFF00"/>
                </a:solidFill>
              </a:rPr>
              <a:t>Về</a:t>
            </a:r>
            <a:r>
              <a:rPr lang="en-US" sz="3200" b="1" dirty="0">
                <a:solidFill>
                  <a:srgbClr val="FFFF00"/>
                </a:solidFill>
              </a:rPr>
              <a:t> </a:t>
            </a:r>
            <a:r>
              <a:rPr lang="en-US" sz="3200" b="1" dirty="0" err="1">
                <a:solidFill>
                  <a:srgbClr val="FFFF00"/>
                </a:solidFill>
              </a:rPr>
              <a:t>kĩ</a:t>
            </a:r>
            <a:r>
              <a:rPr lang="en-US" sz="3200" b="1" dirty="0">
                <a:solidFill>
                  <a:srgbClr val="FFFF00"/>
                </a:solidFill>
              </a:rPr>
              <a:t> </a:t>
            </a:r>
            <a:r>
              <a:rPr lang="en-US" sz="3200" b="1" dirty="0" err="1">
                <a:solidFill>
                  <a:srgbClr val="FFFF00"/>
                </a:solidFill>
              </a:rPr>
              <a:t>năng</a:t>
            </a:r>
            <a:endParaRPr lang="en-US" sz="3200" b="1" dirty="0">
              <a:solidFill>
                <a:srgbClr val="FFFF00"/>
              </a:solidFill>
            </a:endParaRPr>
          </a:p>
          <a:p>
            <a:pPr algn="just">
              <a:spcBef>
                <a:spcPts val="600"/>
              </a:spcBef>
              <a:spcAft>
                <a:spcPts val="600"/>
              </a:spcAft>
            </a:pPr>
            <a:r>
              <a:rPr lang="en-US" sz="3200" b="1" dirty="0" smtClean="0"/>
              <a:t>- </a:t>
            </a:r>
            <a:r>
              <a:rPr lang="pt-BR" sz="3200" b="1" dirty="0"/>
              <a:t>Biết cách làm bài văn nghị luận về </a:t>
            </a:r>
            <a:r>
              <a:rPr lang="en-US" sz="3200" b="1" dirty="0" err="1"/>
              <a:t>một</a:t>
            </a:r>
            <a:r>
              <a:rPr lang="en-US" sz="3200" b="1" dirty="0"/>
              <a:t> </a:t>
            </a:r>
            <a:r>
              <a:rPr lang="en-US" sz="3200" b="1" dirty="0" err="1"/>
              <a:t>đoạn</a:t>
            </a:r>
            <a:r>
              <a:rPr lang="en-US" sz="3200" b="1" dirty="0"/>
              <a:t> </a:t>
            </a:r>
            <a:r>
              <a:rPr lang="en-US" sz="3200" b="1" dirty="0" err="1"/>
              <a:t>thơ</a:t>
            </a:r>
            <a:endParaRPr lang="en-US" sz="3200" b="1" i="1" dirty="0"/>
          </a:p>
          <a:p>
            <a:pPr algn="just">
              <a:spcBef>
                <a:spcPts val="600"/>
              </a:spcBef>
              <a:spcAft>
                <a:spcPts val="600"/>
              </a:spcAft>
            </a:pPr>
            <a:r>
              <a:rPr lang="pt-BR" sz="3200" b="1" dirty="0" smtClean="0"/>
              <a:t>- </a:t>
            </a:r>
            <a:r>
              <a:rPr lang="en-US" sz="3200" b="1" dirty="0" smtClean="0"/>
              <a:t>Đảm </a:t>
            </a:r>
            <a:r>
              <a:rPr lang="en-US" sz="3200" b="1" dirty="0"/>
              <a:t>bảo hình thức một bài văn hoàn chỉnh có đủ </a:t>
            </a:r>
            <a:r>
              <a:rPr lang="en-US" sz="3200" b="1" dirty="0" smtClean="0"/>
              <a:t>ba </a:t>
            </a:r>
            <a:r>
              <a:rPr lang="en-US" sz="3200" b="1" dirty="0"/>
              <a:t>phần: Mở bài, Thân bài, Kết </a:t>
            </a:r>
            <a:r>
              <a:rPr lang="en-US" sz="3200" b="1" dirty="0" smtClean="0"/>
              <a:t>bài</a:t>
            </a:r>
            <a:endParaRPr lang="en-US" sz="3200" b="1" dirty="0"/>
          </a:p>
          <a:p>
            <a:pPr algn="just">
              <a:spcBef>
                <a:spcPts val="600"/>
              </a:spcBef>
              <a:spcAft>
                <a:spcPts val="600"/>
              </a:spcAft>
              <a:buFontTx/>
              <a:buChar char="-"/>
            </a:pPr>
            <a:r>
              <a:rPr lang="en-US" sz="3200" b="1" dirty="0" smtClean="0"/>
              <a:t> </a:t>
            </a:r>
            <a:r>
              <a:rPr lang="en-US" sz="3200" b="1" dirty="0" err="1" smtClean="0"/>
              <a:t>Diễn</a:t>
            </a:r>
            <a:r>
              <a:rPr lang="en-US" sz="3200" b="1" dirty="0" smtClean="0"/>
              <a:t> </a:t>
            </a:r>
            <a:r>
              <a:rPr lang="en-US" sz="3200" b="1" dirty="0"/>
              <a:t>đạt mạch lạc, có cảm xúc, không mắc lỗi chính tả, lỗi dùng từ, lỗi </a:t>
            </a:r>
            <a:r>
              <a:rPr lang="en-US" sz="3200" b="1" dirty="0" smtClean="0"/>
              <a:t>câu</a:t>
            </a:r>
          </a:p>
          <a:p>
            <a:pPr algn="just">
              <a:spcBef>
                <a:spcPts val="600"/>
              </a:spcBef>
              <a:spcAft>
                <a:spcPts val="600"/>
              </a:spcAft>
            </a:pPr>
            <a:r>
              <a:rPr lang="en-US" sz="3200" b="1" dirty="0" smtClean="0">
                <a:solidFill>
                  <a:srgbClr val="FFFF00"/>
                </a:solidFill>
              </a:rPr>
              <a:t>b) Về nội dung</a:t>
            </a:r>
          </a:p>
          <a:p>
            <a:pPr algn="just">
              <a:spcBef>
                <a:spcPts val="600"/>
              </a:spcBef>
              <a:spcAft>
                <a:spcPts val="600"/>
              </a:spcAft>
            </a:pPr>
            <a:r>
              <a:rPr lang="en-US" sz="3200" b="1" dirty="0" smtClean="0"/>
              <a:t>* Giới thiệu hai tác giả, hai tác phẩm và vị trí hai đoạn thơ</a:t>
            </a:r>
          </a:p>
          <a:p>
            <a:pPr algn="just">
              <a:spcBef>
                <a:spcPts val="600"/>
              </a:spcBef>
              <a:spcAft>
                <a:spcPts val="600"/>
              </a:spcAft>
            </a:pPr>
            <a:r>
              <a:rPr lang="en-US" sz="3200" b="1" dirty="0" smtClean="0"/>
              <a:t>* Cảm nhận hai đoạn thơ:</a:t>
            </a:r>
          </a:p>
        </p:txBody>
      </p:sp>
    </p:spTree>
    <p:extLst>
      <p:ext uri="{BB962C8B-B14F-4D97-AF65-F5344CB8AC3E}">
        <p14:creationId xmlns:p14="http://schemas.microsoft.com/office/powerpoint/2010/main" val="200431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67135"/>
            <a:ext cx="6172200" cy="1969770"/>
          </a:xfrm>
          <a:prstGeom prst="rect">
            <a:avLst/>
          </a:prstGeom>
        </p:spPr>
        <p:txBody>
          <a:bodyPr wrap="square">
            <a:spAutoFit/>
          </a:bodyPr>
          <a:lstStyle/>
          <a:p>
            <a:pPr>
              <a:spcBef>
                <a:spcPts val="600"/>
              </a:spcBef>
              <a:spcAft>
                <a:spcPts val="600"/>
              </a:spcAft>
            </a:pPr>
            <a:r>
              <a:rPr lang="en-US" sz="2300" b="1" i="1" dirty="0" smtClean="0">
                <a:solidFill>
                  <a:srgbClr val="FFFF00"/>
                </a:solidFill>
              </a:rPr>
              <a:t>Giờ </a:t>
            </a:r>
            <a:r>
              <a:rPr lang="en-US" sz="2300" b="1" i="1" dirty="0">
                <a:solidFill>
                  <a:srgbClr val="FFFF00"/>
                </a:solidFill>
              </a:rPr>
              <a:t>cháu đã đi xa. </a:t>
            </a:r>
            <a:endParaRPr lang="en-US" sz="2300" b="1" dirty="0" smtClean="0">
              <a:solidFill>
                <a:srgbClr val="FFFF00"/>
              </a:solidFill>
            </a:endParaRPr>
          </a:p>
          <a:p>
            <a:pPr>
              <a:spcBef>
                <a:spcPts val="600"/>
              </a:spcBef>
              <a:spcAft>
                <a:spcPts val="600"/>
              </a:spcAft>
            </a:pPr>
            <a:r>
              <a:rPr lang="en-US" sz="2300" b="1" i="1" dirty="0" err="1" smtClean="0">
                <a:solidFill>
                  <a:srgbClr val="FFFF00"/>
                </a:solidFill>
              </a:rPr>
              <a:t>Có</a:t>
            </a:r>
            <a:r>
              <a:rPr lang="en-US" sz="2300" b="1" i="1" dirty="0" smtClean="0">
                <a:solidFill>
                  <a:srgbClr val="FFFF00"/>
                </a:solidFill>
              </a:rPr>
              <a:t> </a:t>
            </a:r>
            <a:r>
              <a:rPr lang="en-US" sz="2300" b="1" i="1" dirty="0" err="1" smtClean="0">
                <a:solidFill>
                  <a:srgbClr val="FFFF00"/>
                </a:solidFill>
              </a:rPr>
              <a:t>lửa</a:t>
            </a:r>
            <a:r>
              <a:rPr lang="en-US" sz="2300" b="1" i="1" dirty="0" smtClean="0">
                <a:solidFill>
                  <a:srgbClr val="FFFF00"/>
                </a:solidFill>
              </a:rPr>
              <a:t> </a:t>
            </a:r>
            <a:r>
              <a:rPr lang="en-US" sz="2300" b="1" i="1" dirty="0" err="1" smtClean="0">
                <a:solidFill>
                  <a:srgbClr val="FFFF00"/>
                </a:solidFill>
              </a:rPr>
              <a:t>trăm</a:t>
            </a:r>
            <a:r>
              <a:rPr lang="en-US" sz="2300" b="1" i="1" dirty="0" smtClean="0">
                <a:solidFill>
                  <a:srgbClr val="FFFF00"/>
                </a:solidFill>
              </a:rPr>
              <a:t> </a:t>
            </a:r>
            <a:r>
              <a:rPr lang="en-US" sz="2300" b="1" i="1" dirty="0" err="1" smtClean="0">
                <a:solidFill>
                  <a:srgbClr val="FFFF00"/>
                </a:solidFill>
              </a:rPr>
              <a:t>nhà</a:t>
            </a:r>
            <a:r>
              <a:rPr lang="en-US" sz="2300" b="1" i="1" dirty="0" smtClean="0">
                <a:solidFill>
                  <a:srgbClr val="FFFF00"/>
                </a:solidFill>
              </a:rPr>
              <a:t>, </a:t>
            </a:r>
            <a:r>
              <a:rPr lang="en-US" sz="2300" b="1" i="1" dirty="0" err="1" smtClean="0">
                <a:solidFill>
                  <a:srgbClr val="FFFF00"/>
                </a:solidFill>
              </a:rPr>
              <a:t>niềm</a:t>
            </a:r>
            <a:r>
              <a:rPr lang="en-US" sz="2300" b="1" i="1" dirty="0" smtClean="0">
                <a:solidFill>
                  <a:srgbClr val="FFFF00"/>
                </a:solidFill>
              </a:rPr>
              <a:t> </a:t>
            </a:r>
            <a:r>
              <a:rPr lang="en-US" sz="2300" b="1" i="1" dirty="0" err="1" smtClean="0">
                <a:solidFill>
                  <a:srgbClr val="FFFF00"/>
                </a:solidFill>
              </a:rPr>
              <a:t>vui</a:t>
            </a:r>
            <a:r>
              <a:rPr lang="en-US" sz="2300" b="1" i="1" dirty="0" smtClean="0">
                <a:solidFill>
                  <a:srgbClr val="FFFF00"/>
                </a:solidFill>
              </a:rPr>
              <a:t> </a:t>
            </a:r>
            <a:r>
              <a:rPr lang="en-US" sz="2300" b="1" i="1" dirty="0" err="1" smtClean="0">
                <a:solidFill>
                  <a:srgbClr val="FFFF00"/>
                </a:solidFill>
              </a:rPr>
              <a:t>trăm</a:t>
            </a:r>
            <a:r>
              <a:rPr lang="en-US" sz="2300" b="1" i="1" dirty="0" smtClean="0">
                <a:solidFill>
                  <a:srgbClr val="FFFF00"/>
                </a:solidFill>
              </a:rPr>
              <a:t> </a:t>
            </a:r>
            <a:r>
              <a:rPr lang="en-US" sz="2300" b="1" i="1" dirty="0" err="1" smtClean="0">
                <a:solidFill>
                  <a:srgbClr val="FFFF00"/>
                </a:solidFill>
              </a:rPr>
              <a:t>ngả</a:t>
            </a:r>
            <a:endParaRPr lang="en-US" sz="2300" b="1" dirty="0" smtClean="0">
              <a:solidFill>
                <a:srgbClr val="FFFF00"/>
              </a:solidFill>
            </a:endParaRPr>
          </a:p>
          <a:p>
            <a:pPr>
              <a:spcBef>
                <a:spcPts val="600"/>
              </a:spcBef>
              <a:spcAft>
                <a:spcPts val="600"/>
              </a:spcAft>
            </a:pPr>
            <a:r>
              <a:rPr lang="en-US" sz="2300" b="1" i="1" dirty="0" err="1" smtClean="0">
                <a:solidFill>
                  <a:srgbClr val="FFFF00"/>
                </a:solidFill>
              </a:rPr>
              <a:t>Nhưng</a:t>
            </a:r>
            <a:r>
              <a:rPr lang="en-US" sz="2300" b="1" i="1" dirty="0" smtClean="0">
                <a:solidFill>
                  <a:srgbClr val="FFFF00"/>
                </a:solidFill>
              </a:rPr>
              <a:t> </a:t>
            </a:r>
            <a:r>
              <a:rPr lang="en-US" sz="2300" b="1" i="1" dirty="0">
                <a:solidFill>
                  <a:srgbClr val="FFFF00"/>
                </a:solidFill>
              </a:rPr>
              <a:t>vẫn chẳng lúc nào quên nhắc nhở: </a:t>
            </a:r>
            <a:endParaRPr lang="en-US" sz="2300" b="1" i="1" dirty="0" smtClean="0">
              <a:solidFill>
                <a:srgbClr val="FFFF00"/>
              </a:solidFill>
            </a:endParaRPr>
          </a:p>
          <a:p>
            <a:pPr>
              <a:spcBef>
                <a:spcPts val="600"/>
              </a:spcBef>
              <a:spcAft>
                <a:spcPts val="600"/>
              </a:spcAft>
            </a:pPr>
            <a:r>
              <a:rPr lang="en-US" sz="2300" b="1" i="1" dirty="0" smtClean="0">
                <a:solidFill>
                  <a:srgbClr val="FFFF00"/>
                </a:solidFill>
              </a:rPr>
              <a:t>- Sớm mai </a:t>
            </a:r>
            <a:r>
              <a:rPr lang="en-US" sz="2300" b="1" i="1" dirty="0">
                <a:solidFill>
                  <a:srgbClr val="FFFF00"/>
                </a:solidFill>
              </a:rPr>
              <a:t>này bà nhóm bếp </a:t>
            </a:r>
            <a:r>
              <a:rPr lang="en-US" sz="2300" b="1" i="1" dirty="0" err="1">
                <a:solidFill>
                  <a:srgbClr val="FFFF00"/>
                </a:solidFill>
              </a:rPr>
              <a:t>lên</a:t>
            </a:r>
            <a:r>
              <a:rPr lang="en-US" sz="2300" b="1" i="1" dirty="0">
                <a:solidFill>
                  <a:srgbClr val="FFFF00"/>
                </a:solidFill>
              </a:rPr>
              <a:t> </a:t>
            </a:r>
            <a:r>
              <a:rPr lang="en-US" sz="2300" b="1" i="1" dirty="0" err="1" smtClean="0">
                <a:solidFill>
                  <a:srgbClr val="FFFF00"/>
                </a:solidFill>
              </a:rPr>
              <a:t>chưa</a:t>
            </a:r>
            <a:r>
              <a:rPr lang="en-US" sz="2300" b="1" i="1" dirty="0">
                <a:solidFill>
                  <a:srgbClr val="FFFF00"/>
                </a:solidFill>
              </a:rPr>
              <a:t>?...</a:t>
            </a:r>
            <a:endParaRPr lang="en-US" sz="2300" b="1" dirty="0">
              <a:solidFill>
                <a:srgbClr val="FFFF00"/>
              </a:solidFill>
            </a:endParaRPr>
          </a:p>
        </p:txBody>
      </p:sp>
      <p:cxnSp>
        <p:nvCxnSpPr>
          <p:cNvPr id="5" name="Straight Connector 4"/>
          <p:cNvCxnSpPr/>
          <p:nvPr/>
        </p:nvCxnSpPr>
        <p:spPr>
          <a:xfrm>
            <a:off x="6400800" y="476672"/>
            <a:ext cx="0" cy="592412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470248" y="369425"/>
            <a:ext cx="5105400" cy="6217087"/>
          </a:xfrm>
          <a:prstGeom prst="rect">
            <a:avLst/>
          </a:prstGeom>
        </p:spPr>
        <p:txBody>
          <a:bodyPr wrap="square">
            <a:spAutoFit/>
          </a:bodyPr>
          <a:lstStyle/>
          <a:p>
            <a:pPr marR="0" algn="just">
              <a:spcBef>
                <a:spcPts val="600"/>
              </a:spcBef>
              <a:spcAft>
                <a:spcPts val="600"/>
              </a:spcAft>
            </a:pPr>
            <a:r>
              <a:rPr lang="en-US" sz="2300" dirty="0" smtClean="0">
                <a:latin typeface="Arial" pitchFamily="34" charset="0"/>
                <a:ea typeface="Times New Roman" panose="02020603050405020304" pitchFamily="18" charset="0"/>
                <a:cs typeface="Arial" pitchFamily="34" charset="0"/>
              </a:rPr>
              <a:t>- Đoạn </a:t>
            </a:r>
            <a:r>
              <a:rPr lang="en-US" sz="2300" dirty="0">
                <a:latin typeface="Arial" pitchFamily="34" charset="0"/>
                <a:ea typeface="Times New Roman" panose="02020603050405020304" pitchFamily="18" charset="0"/>
                <a:cs typeface="Arial" pitchFamily="34" charset="0"/>
              </a:rPr>
              <a:t>thơ trong bài thơ </a:t>
            </a:r>
            <a:r>
              <a:rPr lang="en-US" sz="2300" i="1" dirty="0">
                <a:latin typeface="Arial" pitchFamily="34" charset="0"/>
                <a:ea typeface="Times New Roman" panose="02020603050405020304" pitchFamily="18" charset="0"/>
                <a:cs typeface="Arial" pitchFamily="34" charset="0"/>
              </a:rPr>
              <a:t>Bếp </a:t>
            </a:r>
            <a:r>
              <a:rPr lang="en-US" sz="2300" i="1" dirty="0" smtClean="0">
                <a:latin typeface="Arial" pitchFamily="34" charset="0"/>
                <a:ea typeface="Times New Roman" panose="02020603050405020304" pitchFamily="18" charset="0"/>
                <a:cs typeface="Arial" pitchFamily="34" charset="0"/>
              </a:rPr>
              <a:t>lửa:</a:t>
            </a:r>
            <a:endParaRPr lang="en-US" sz="2300" i="1" dirty="0">
              <a:latin typeface="Arial" pitchFamily="34" charset="0"/>
              <a:ea typeface="Times New Roman" panose="02020603050405020304" pitchFamily="18" charset="0"/>
              <a:cs typeface="Arial" pitchFamily="34" charset="0"/>
            </a:endParaRPr>
          </a:p>
          <a:p>
            <a:pPr marL="0" marR="0" algn="just">
              <a:spcBef>
                <a:spcPts val="600"/>
              </a:spcBef>
              <a:spcAft>
                <a:spcPts val="600"/>
              </a:spcAft>
            </a:pPr>
            <a:r>
              <a:rPr lang="en-US" sz="2300" dirty="0" smtClean="0">
                <a:solidFill>
                  <a:srgbClr val="FFFF00"/>
                </a:solidFill>
                <a:latin typeface="Arial" pitchFamily="34" charset="0"/>
                <a:ea typeface="Times New Roman" panose="02020603050405020304" pitchFamily="18" charset="0"/>
                <a:cs typeface="Arial" pitchFamily="34" charset="0"/>
              </a:rPr>
              <a:t>+</a:t>
            </a:r>
            <a:r>
              <a:rPr lang="en-US" sz="2300" b="1" dirty="0" smtClean="0">
                <a:solidFill>
                  <a:srgbClr val="FFFF00"/>
                </a:solidFill>
                <a:latin typeface="Arial" pitchFamily="34" charset="0"/>
                <a:ea typeface="Times New Roman" panose="02020603050405020304" pitchFamily="18" charset="0"/>
                <a:cs typeface="Arial" pitchFamily="34" charset="0"/>
              </a:rPr>
              <a:t> </a:t>
            </a:r>
            <a:r>
              <a:rPr lang="en-US" sz="2300" dirty="0">
                <a:solidFill>
                  <a:srgbClr val="FFFF00"/>
                </a:solidFill>
                <a:latin typeface="Arial" pitchFamily="34" charset="0"/>
                <a:ea typeface="Times New Roman" panose="02020603050405020304" pitchFamily="18" charset="0"/>
                <a:cs typeface="Arial" pitchFamily="34" charset="0"/>
              </a:rPr>
              <a:t>Cuộc sống hiện tại của người cháu:</a:t>
            </a:r>
          </a:p>
          <a:p>
            <a:pPr marR="0" algn="just">
              <a:spcBef>
                <a:spcPts val="600"/>
              </a:spcBef>
              <a:spcAft>
                <a:spcPts val="600"/>
              </a:spcAft>
              <a:buFont typeface="Arial" panose="020B0604020202020204" pitchFamily="34" charset="0"/>
              <a:buChar char="•"/>
              <a:tabLst>
                <a:tab pos="261938" algn="l"/>
              </a:tabLst>
            </a:pPr>
            <a:r>
              <a:rPr lang="en-US" sz="2300" b="1" i="1" dirty="0" smtClean="0">
                <a:latin typeface="Arial" pitchFamily="34" charset="0"/>
                <a:ea typeface="Times New Roman" panose="02020603050405020304" pitchFamily="18" charset="0"/>
                <a:cs typeface="Arial" pitchFamily="34" charset="0"/>
              </a:rPr>
              <a:t> </a:t>
            </a:r>
            <a:r>
              <a:rPr lang="en-US" sz="2300" b="1" i="1" dirty="0" smtClean="0">
                <a:solidFill>
                  <a:srgbClr val="FFFF00"/>
                </a:solidFill>
                <a:latin typeface="Arial" pitchFamily="34" charset="0"/>
                <a:ea typeface="Times New Roman" panose="02020603050405020304" pitchFamily="18" charset="0"/>
                <a:cs typeface="Arial" pitchFamily="34" charset="0"/>
              </a:rPr>
              <a:t>Giờ </a:t>
            </a:r>
            <a:r>
              <a:rPr lang="en-US" sz="2300" b="1" i="1" dirty="0">
                <a:solidFill>
                  <a:srgbClr val="FFFF00"/>
                </a:solidFill>
                <a:latin typeface="Arial" pitchFamily="34" charset="0"/>
                <a:ea typeface="Times New Roman" panose="02020603050405020304" pitchFamily="18" charset="0"/>
                <a:cs typeface="Arial" pitchFamily="34" charset="0"/>
              </a:rPr>
              <a:t>cháu đã đi </a:t>
            </a:r>
            <a:r>
              <a:rPr lang="en-US" sz="2300" b="1" i="1">
                <a:solidFill>
                  <a:srgbClr val="FFFF00"/>
                </a:solidFill>
                <a:latin typeface="Arial" pitchFamily="34" charset="0"/>
                <a:ea typeface="Times New Roman" panose="02020603050405020304" pitchFamily="18" charset="0"/>
                <a:cs typeface="Arial" pitchFamily="34" charset="0"/>
              </a:rPr>
              <a:t>xa</a:t>
            </a:r>
            <a:r>
              <a:rPr lang="en-US" sz="2300" i="1">
                <a:solidFill>
                  <a:srgbClr val="FFFF00"/>
                </a:solidFill>
                <a:latin typeface="Arial" pitchFamily="34" charset="0"/>
                <a:ea typeface="Times New Roman" panose="02020603050405020304" pitchFamily="18" charset="0"/>
                <a:cs typeface="Arial" pitchFamily="34" charset="0"/>
              </a:rPr>
              <a:t> </a:t>
            </a:r>
            <a:r>
              <a:rPr lang="en-US" sz="2300" smtClean="0">
                <a:latin typeface="Arial" pitchFamily="34" charset="0"/>
                <a:ea typeface="Times New Roman" panose="02020603050405020304" pitchFamily="18" charset="0"/>
                <a:cs typeface="Arial" pitchFamily="34" charset="0"/>
              </a:rPr>
              <a:t>vừa gợi </a:t>
            </a:r>
            <a:r>
              <a:rPr lang="en-US" sz="2300" dirty="0">
                <a:latin typeface="Arial" pitchFamily="34" charset="0"/>
                <a:ea typeface="Times New Roman" panose="02020603050405020304" pitchFamily="18" charset="0"/>
                <a:cs typeface="Arial" pitchFamily="34" charset="0"/>
              </a:rPr>
              <a:t>lên sự trôi </a:t>
            </a:r>
            <a:r>
              <a:rPr lang="en-US" sz="2300" dirty="0" smtClean="0">
                <a:latin typeface="Arial" pitchFamily="34" charset="0"/>
                <a:ea typeface="Times New Roman" panose="02020603050405020304" pitchFamily="18" charset="0"/>
                <a:cs typeface="Arial" pitchFamily="34" charset="0"/>
              </a:rPr>
              <a:t>chảy </a:t>
            </a:r>
            <a:r>
              <a:rPr lang="en-US" sz="2300" dirty="0">
                <a:latin typeface="Arial" pitchFamily="34" charset="0"/>
                <a:ea typeface="Times New Roman" panose="02020603050405020304" pitchFamily="18" charset="0"/>
                <a:cs typeface="Arial" pitchFamily="34" charset="0"/>
              </a:rPr>
              <a:t>của </a:t>
            </a:r>
            <a:r>
              <a:rPr lang="en-US" sz="2300">
                <a:latin typeface="Arial" pitchFamily="34" charset="0"/>
                <a:ea typeface="Times New Roman" panose="02020603050405020304" pitchFamily="18" charset="0"/>
                <a:cs typeface="Arial" pitchFamily="34" charset="0"/>
              </a:rPr>
              <a:t>thời </a:t>
            </a:r>
            <a:r>
              <a:rPr lang="en-US" sz="2300" smtClean="0">
                <a:latin typeface="Arial" pitchFamily="34" charset="0"/>
                <a:ea typeface="Times New Roman" panose="02020603050405020304" pitchFamily="18" charset="0"/>
                <a:cs typeface="Arial" pitchFamily="34" charset="0"/>
              </a:rPr>
              <a:t>gian sống bên bà và </a:t>
            </a:r>
            <a:r>
              <a:rPr lang="en-US" sz="2300" dirty="0">
                <a:latin typeface="Arial" pitchFamily="34" charset="0"/>
                <a:ea typeface="Times New Roman" panose="02020603050405020304" pitchFamily="18" charset="0"/>
                <a:cs typeface="Arial" pitchFamily="34" charset="0"/>
              </a:rPr>
              <a:t>bây giờ cháu đã trưởng thành, đã đi </a:t>
            </a:r>
            <a:r>
              <a:rPr lang="en-US" sz="2300" dirty="0" smtClean="0">
                <a:latin typeface="Arial" pitchFamily="34" charset="0"/>
                <a:ea typeface="Times New Roman" panose="02020603050405020304" pitchFamily="18" charset="0"/>
                <a:cs typeface="Arial" pitchFamily="34" charset="0"/>
              </a:rPr>
              <a:t>xa; </a:t>
            </a:r>
            <a:r>
              <a:rPr lang="en-US" sz="2300" dirty="0">
                <a:latin typeface="Arial" pitchFamily="34" charset="0"/>
                <a:ea typeface="Times New Roman" panose="02020603050405020304" pitchFamily="18" charset="0"/>
                <a:cs typeface="Arial" pitchFamily="34" charset="0"/>
              </a:rPr>
              <a:t>vừa gợi sự xa cách về không gian của hai bà cháu.</a:t>
            </a:r>
          </a:p>
          <a:p>
            <a:pPr marR="0" algn="just">
              <a:spcBef>
                <a:spcPts val="600"/>
              </a:spcBef>
              <a:spcAft>
                <a:spcPts val="600"/>
              </a:spcAft>
              <a:buFont typeface="Arial" panose="020B0604020202020204" pitchFamily="34" charset="0"/>
              <a:buChar char="•"/>
            </a:pPr>
            <a:r>
              <a:rPr lang="en-US" sz="2300" dirty="0">
                <a:latin typeface="Arial" pitchFamily="34" charset="0"/>
                <a:ea typeface="Times New Roman" panose="02020603050405020304" pitchFamily="18" charset="0"/>
                <a:cs typeface="Arial" pitchFamily="34" charset="0"/>
              </a:rPr>
              <a:t> </a:t>
            </a:r>
            <a:r>
              <a:rPr lang="en-US" sz="2300" b="1" i="1" dirty="0" smtClean="0">
                <a:solidFill>
                  <a:srgbClr val="FFFF00"/>
                </a:solidFill>
                <a:latin typeface="Arial" pitchFamily="34" charset="0"/>
                <a:ea typeface="Times New Roman" panose="02020603050405020304" pitchFamily="18" charset="0"/>
                <a:cs typeface="Arial" pitchFamily="34" charset="0"/>
              </a:rPr>
              <a:t>Có </a:t>
            </a:r>
            <a:r>
              <a:rPr lang="en-US" sz="2300" b="1" i="1" dirty="0">
                <a:solidFill>
                  <a:srgbClr val="FFFF00"/>
                </a:solidFill>
                <a:latin typeface="Arial" pitchFamily="34" charset="0"/>
                <a:ea typeface="Times New Roman" panose="02020603050405020304" pitchFamily="18" charset="0"/>
                <a:cs typeface="Arial" pitchFamily="34" charset="0"/>
              </a:rPr>
              <a:t>khói trăm tàu, lửa trăm nhà, niềm vui trăm ngả</a:t>
            </a:r>
            <a:r>
              <a:rPr lang="en-US" sz="2300" dirty="0">
                <a:latin typeface="Arial" pitchFamily="34" charset="0"/>
                <a:ea typeface="Times New Roman" panose="02020603050405020304" pitchFamily="18" charset="0"/>
                <a:cs typeface="Arial" pitchFamily="34" charset="0"/>
              </a:rPr>
              <a:t>: </a:t>
            </a:r>
            <a:r>
              <a:rPr lang="en-US" sz="2300">
                <a:latin typeface="Arial" pitchFamily="34" charset="0"/>
                <a:ea typeface="Times New Roman" panose="02020603050405020304" pitchFamily="18" charset="0"/>
                <a:cs typeface="Arial" pitchFamily="34" charset="0"/>
              </a:rPr>
              <a:t>điệp </a:t>
            </a:r>
            <a:r>
              <a:rPr lang="en-US" sz="2300" smtClean="0">
                <a:latin typeface="Arial" pitchFamily="34" charset="0"/>
                <a:ea typeface="Times New Roman" panose="02020603050405020304" pitchFamily="18" charset="0"/>
                <a:cs typeface="Arial" pitchFamily="34" charset="0"/>
              </a:rPr>
              <a:t>ngữ </a:t>
            </a:r>
            <a:r>
              <a:rPr lang="en-US" sz="2300" b="1" i="1" dirty="0">
                <a:solidFill>
                  <a:srgbClr val="FFFF00"/>
                </a:solidFill>
                <a:latin typeface="Arial" pitchFamily="34" charset="0"/>
                <a:ea typeface="Times New Roman" panose="02020603050405020304" pitchFamily="18" charset="0"/>
                <a:cs typeface="Arial" pitchFamily="34" charset="0"/>
              </a:rPr>
              <a:t>trăm</a:t>
            </a:r>
            <a:r>
              <a:rPr lang="en-US" sz="2300" dirty="0">
                <a:solidFill>
                  <a:srgbClr val="FFFF00"/>
                </a:solidFill>
                <a:latin typeface="Arial" pitchFamily="34" charset="0"/>
                <a:ea typeface="Times New Roman" panose="02020603050405020304" pitchFamily="18" charset="0"/>
                <a:cs typeface="Arial" pitchFamily="34" charset="0"/>
              </a:rPr>
              <a:t>,</a:t>
            </a:r>
            <a:r>
              <a:rPr lang="en-US" sz="2300" dirty="0">
                <a:latin typeface="Arial" pitchFamily="34" charset="0"/>
                <a:ea typeface="Times New Roman" panose="02020603050405020304" pitchFamily="18" charset="0"/>
                <a:cs typeface="Arial" pitchFamily="34" charset="0"/>
              </a:rPr>
              <a:t> phép liệt kê </a:t>
            </a:r>
            <a:r>
              <a:rPr lang="en-US" sz="2300" b="1" i="1" dirty="0">
                <a:solidFill>
                  <a:srgbClr val="FFFF00"/>
                </a:solidFill>
                <a:latin typeface="Arial" pitchFamily="34" charset="0"/>
                <a:ea typeface="Times New Roman" panose="02020603050405020304" pitchFamily="18" charset="0"/>
                <a:cs typeface="Arial" pitchFamily="34" charset="0"/>
              </a:rPr>
              <a:t>khói, lửa, niềm vui</a:t>
            </a:r>
            <a:r>
              <a:rPr lang="en-US" sz="2300" dirty="0">
                <a:solidFill>
                  <a:srgbClr val="FFFF00"/>
                </a:solidFill>
                <a:latin typeface="Arial" pitchFamily="34" charset="0"/>
                <a:ea typeface="Times New Roman" panose="02020603050405020304" pitchFamily="18" charset="0"/>
                <a:cs typeface="Arial" pitchFamily="34" charset="0"/>
              </a:rPr>
              <a:t> </a:t>
            </a:r>
            <a:r>
              <a:rPr lang="en-US" sz="2300" dirty="0">
                <a:latin typeface="Arial" pitchFamily="34" charset="0"/>
                <a:ea typeface="Times New Roman" panose="02020603050405020304" pitchFamily="18" charset="0"/>
                <a:cs typeface="Arial" pitchFamily="34" charset="0"/>
              </a:rPr>
              <a:t>thể hiện sự thay đổi hoàn cảnh: từ căn bếp của bà đến những khoảng trời rộng lớn, từ niềm vui đơn sơ cùng bà bên bếp lửa đến niềm vui trăm ngả, từ làng quê nghèo đến cuộc sống đầy đủ tiện nghi</a:t>
            </a:r>
            <a:r>
              <a:rPr lang="en-US" sz="2300" dirty="0" smtClean="0">
                <a:latin typeface="Arial" pitchFamily="34" charset="0"/>
                <a:ea typeface="Times New Roman" panose="02020603050405020304" pitchFamily="18" charset="0"/>
                <a:cs typeface="Arial" pitchFamily="34" charset="0"/>
              </a:rPr>
              <a:t>.  </a:t>
            </a:r>
            <a:endParaRPr lang="en-US" sz="2300" dirty="0">
              <a:latin typeface="Arial" pitchFamily="34" charset="0"/>
              <a:cs typeface="Arial" pitchFamily="34" charset="0"/>
            </a:endParaRPr>
          </a:p>
        </p:txBody>
      </p:sp>
      <p:cxnSp>
        <p:nvCxnSpPr>
          <p:cNvPr id="7" name="Straight Connector 6"/>
          <p:cNvCxnSpPr/>
          <p:nvPr/>
        </p:nvCxnSpPr>
        <p:spPr>
          <a:xfrm>
            <a:off x="685800" y="1752600"/>
            <a:ext cx="5562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 y="2284412"/>
            <a:ext cx="4800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43200" y="1367135"/>
            <a:ext cx="3695700" cy="461665"/>
          </a:xfrm>
          <a:prstGeom prst="rect">
            <a:avLst/>
          </a:prstGeom>
          <a:noFill/>
        </p:spPr>
        <p:txBody>
          <a:bodyPr wrap="square" rtlCol="0">
            <a:spAutoFit/>
          </a:bodyPr>
          <a:lstStyle/>
          <a:p>
            <a:r>
              <a:rPr lang="en-US" sz="2400" b="1" i="1" dirty="0" err="1" smtClean="0">
                <a:solidFill>
                  <a:srgbClr val="FFFF00"/>
                </a:solidFill>
                <a:latin typeface="Arial" pitchFamily="34" charset="0"/>
                <a:cs typeface="Arial" pitchFamily="34" charset="0"/>
              </a:rPr>
              <a:t>Có</a:t>
            </a:r>
            <a:r>
              <a:rPr lang="en-US" sz="2400" b="1" i="1" dirty="0" smtClean="0">
                <a:solidFill>
                  <a:srgbClr val="FFFF00"/>
                </a:solidFill>
                <a:latin typeface="Arial" pitchFamily="34" charset="0"/>
                <a:cs typeface="Arial" pitchFamily="34" charset="0"/>
              </a:rPr>
              <a:t> ngọn khói </a:t>
            </a:r>
            <a:r>
              <a:rPr lang="en-US" sz="2400" b="1" i="1" dirty="0" err="1" smtClean="0">
                <a:solidFill>
                  <a:srgbClr val="FFFF00"/>
                </a:solidFill>
                <a:latin typeface="Arial" pitchFamily="34" charset="0"/>
                <a:cs typeface="Arial" pitchFamily="34" charset="0"/>
              </a:rPr>
              <a:t>trăm</a:t>
            </a:r>
            <a:r>
              <a:rPr lang="en-US" sz="2400" b="1" i="1" dirty="0" smtClean="0">
                <a:solidFill>
                  <a:srgbClr val="FFFF00"/>
                </a:solidFill>
                <a:latin typeface="Arial" pitchFamily="34" charset="0"/>
                <a:cs typeface="Arial" pitchFamily="34" charset="0"/>
              </a:rPr>
              <a:t> </a:t>
            </a:r>
            <a:r>
              <a:rPr lang="en-US" sz="2400" b="1" i="1" dirty="0" err="1" smtClean="0">
                <a:solidFill>
                  <a:srgbClr val="FFFF00"/>
                </a:solidFill>
                <a:latin typeface="Arial" pitchFamily="34" charset="0"/>
                <a:cs typeface="Arial" pitchFamily="34" charset="0"/>
              </a:rPr>
              <a:t>tàu</a:t>
            </a:r>
            <a:r>
              <a:rPr lang="en-US" sz="2400" b="1" i="1" dirty="0" smtClean="0">
                <a:solidFill>
                  <a:srgbClr val="FFFF00"/>
                </a:solidFill>
                <a:latin typeface="Arial" pitchFamily="34" charset="0"/>
                <a:cs typeface="Arial" pitchFamily="34" charset="0"/>
              </a:rPr>
              <a:t>    </a:t>
            </a:r>
            <a:endParaRPr lang="en-US" sz="24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08144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
                                        <p:tgtEl>
                                          <p:spTgt spid="7"/>
                                        </p:tgtEl>
                                      </p:cBhvr>
                                    </p:animEffect>
                                  </p:childTnLst>
                                </p:cTn>
                              </p:par>
                              <p:par>
                                <p:cTn id="15" presetID="4"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box(in)">
                                      <p:cBhvr>
                                        <p:cTn id="22" dur="500"/>
                                        <p:tgtEl>
                                          <p:spTgt spid="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iterate type="lt">
                                    <p:tmPct val="0"/>
                                  </p:iterate>
                                  <p:childTnLst>
                                    <p:animClr clrSpc="rgb" dir="cw">
                                      <p:cBhvr override="childStyle">
                                        <p:cTn id="26" dur="500" fill="hold"/>
                                        <p:tgtEl>
                                          <p:spTgt spid="2">
                                            <p:txEl>
                                              <p:pRg st="0" end="0"/>
                                            </p:txEl>
                                          </p:spTgt>
                                        </p:tgtEl>
                                        <p:attrNameLst>
                                          <p:attrName>style.color</p:attrName>
                                        </p:attrNameLst>
                                      </p:cBhvr>
                                      <p:to>
                                        <a:schemeClr val="tx1"/>
                                      </p:to>
                                    </p:animClr>
                                    <p:animClr clrSpc="rgb" dir="cw">
                                      <p:cBhvr>
                                        <p:cTn id="27" dur="500" fill="hold"/>
                                        <p:tgtEl>
                                          <p:spTgt spid="2">
                                            <p:txEl>
                                              <p:pRg st="0" end="0"/>
                                            </p:txEl>
                                          </p:spTgt>
                                        </p:tgtEl>
                                        <p:attrNameLst>
                                          <p:attrName>fillcolor</p:attrName>
                                        </p:attrNameLst>
                                      </p:cBhvr>
                                      <p:to>
                                        <a:schemeClr val="tx1"/>
                                      </p:to>
                                    </p:animClr>
                                    <p:set>
                                      <p:cBhvr>
                                        <p:cTn id="28" dur="500" fill="hold"/>
                                        <p:tgtEl>
                                          <p:spTgt spid="2">
                                            <p:txEl>
                                              <p:pRg st="0" end="0"/>
                                            </p:txEl>
                                          </p:spTgt>
                                        </p:tgtEl>
                                        <p:attrNameLst>
                                          <p:attrName>fill.type</p:attrName>
                                        </p:attrNameLst>
                                      </p:cBhvr>
                                      <p:to>
                                        <p:strVal val="solid"/>
                                      </p:to>
                                    </p:set>
                                    <p:set>
                                      <p:cBhvr>
                                        <p:cTn id="29" dur="500" fill="hold"/>
                                        <p:tgtEl>
                                          <p:spTgt spid="2">
                                            <p:txEl>
                                              <p:pRg st="0" end="0"/>
                                            </p:txEl>
                                          </p:spTgt>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4">
                                            <p:txEl>
                                              <p:pRg st="2" end="2"/>
                                            </p:txEl>
                                          </p:spTgt>
                                        </p:tgtEl>
                                        <p:attrNameLst>
                                          <p:attrName>style.visibility</p:attrName>
                                        </p:attrNameLst>
                                      </p:cBhvr>
                                      <p:to>
                                        <p:strVal val="visible"/>
                                      </p:to>
                                    </p:set>
                                    <p:animEffect transition="in" filter="barn(inVertical)">
                                      <p:cBhvr>
                                        <p:cTn id="34" dur="500"/>
                                        <p:tgtEl>
                                          <p:spTgt spid="3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mph" presetSubtype="0" fill="hold" grpId="0" nodeType="clickEffect">
                                  <p:stCondLst>
                                    <p:cond delay="0"/>
                                  </p:stCondLst>
                                  <p:iterate type="lt">
                                    <p:tmPct val="10000"/>
                                  </p:iterate>
                                  <p:childTnLst>
                                    <p:set>
                                      <p:cBhvr override="childStyle">
                                        <p:cTn id="38" dur="500" autoRev="1" fill="hold"/>
                                        <p:tgtEl>
                                          <p:spTgt spid="10"/>
                                        </p:tgtEl>
                                        <p:attrNameLst>
                                          <p:attrName>style.color</p:attrName>
                                        </p:attrNameLst>
                                      </p:cBhvr>
                                      <p:to>
                                        <p:clrVal>
                                          <a:schemeClr val="tx1"/>
                                        </p:clrVal>
                                      </p:to>
                                    </p:set>
                                    <p:set>
                                      <p:cBhvr>
                                        <p:cTn id="39" dur="500" autoRev="1" fill="hold"/>
                                        <p:tgtEl>
                                          <p:spTgt spid="10"/>
                                        </p:tgtEl>
                                        <p:attrNameLst>
                                          <p:attrName>fillcolor</p:attrName>
                                        </p:attrNameLst>
                                      </p:cBhvr>
                                      <p:to>
                                        <p:clrVal>
                                          <a:schemeClr val="tx1"/>
                                        </p:clrVal>
                                      </p:to>
                                    </p:set>
                                    <p:set>
                                      <p:cBhvr>
                                        <p:cTn id="40" dur="500" autoRev="1" fill="hold"/>
                                        <p:tgtEl>
                                          <p:spTgt spid="10"/>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0" presetClass="emph" presetSubtype="0" fill="hold" nodeType="clickEffect">
                                  <p:stCondLst>
                                    <p:cond delay="0"/>
                                  </p:stCondLst>
                                  <p:iterate type="lt">
                                    <p:tmPct val="10000"/>
                                  </p:iterate>
                                  <p:childTnLst>
                                    <p:set>
                                      <p:cBhvr override="childStyle">
                                        <p:cTn id="44" dur="500" autoRev="1" fill="hold"/>
                                        <p:tgtEl>
                                          <p:spTgt spid="2">
                                            <p:txEl>
                                              <p:pRg st="1" end="1"/>
                                            </p:txEl>
                                          </p:spTgt>
                                        </p:tgtEl>
                                        <p:attrNameLst>
                                          <p:attrName>style.color</p:attrName>
                                        </p:attrNameLst>
                                      </p:cBhvr>
                                      <p:to>
                                        <p:clrVal>
                                          <a:schemeClr val="tx1"/>
                                        </p:clrVal>
                                      </p:to>
                                    </p:set>
                                    <p:set>
                                      <p:cBhvr>
                                        <p:cTn id="45" dur="500" autoRev="1" fill="hold"/>
                                        <p:tgtEl>
                                          <p:spTgt spid="2">
                                            <p:txEl>
                                              <p:pRg st="1" end="1"/>
                                            </p:txEl>
                                          </p:spTgt>
                                        </p:tgtEl>
                                        <p:attrNameLst>
                                          <p:attrName>fillcolor</p:attrName>
                                        </p:attrNameLst>
                                      </p:cBhvr>
                                      <p:to>
                                        <p:clrVal>
                                          <a:schemeClr val="tx1"/>
                                        </p:clrVal>
                                      </p:to>
                                    </p:set>
                                    <p:set>
                                      <p:cBhvr>
                                        <p:cTn id="46" dur="500" autoRev="1" fill="hold"/>
                                        <p:tgtEl>
                                          <p:spTgt spid="2">
                                            <p:txEl>
                                              <p:pRg st="1" end="1"/>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0" presetClass="emph" presetSubtype="0" fill="hold" nodeType="clickEffect">
                                  <p:stCondLst>
                                    <p:cond delay="0"/>
                                  </p:stCondLst>
                                  <p:iterate type="lt">
                                    <p:tmPct val="10000"/>
                                  </p:iterate>
                                  <p:childTnLst>
                                    <p:set>
                                      <p:cBhvr override="childStyle">
                                        <p:cTn id="50" dur="500" autoRev="1" fill="hold"/>
                                        <p:tgtEl>
                                          <p:spTgt spid="2">
                                            <p:txEl>
                                              <p:pRg st="0" end="0"/>
                                            </p:txEl>
                                          </p:spTgt>
                                        </p:tgtEl>
                                        <p:attrNameLst>
                                          <p:attrName>style.color</p:attrName>
                                        </p:attrNameLst>
                                      </p:cBhvr>
                                      <p:to>
                                        <p:clrVal>
                                          <a:srgbClr val="E3E311"/>
                                        </p:clrVal>
                                      </p:to>
                                    </p:set>
                                    <p:set>
                                      <p:cBhvr>
                                        <p:cTn id="51" dur="500" autoRev="1" fill="hold"/>
                                        <p:tgtEl>
                                          <p:spTgt spid="2">
                                            <p:txEl>
                                              <p:pRg st="0" end="0"/>
                                            </p:txEl>
                                          </p:spTgt>
                                        </p:tgtEl>
                                        <p:attrNameLst>
                                          <p:attrName>fillcolor</p:attrName>
                                        </p:attrNameLst>
                                      </p:cBhvr>
                                      <p:to>
                                        <p:clrVal>
                                          <a:srgbClr val="E3E311"/>
                                        </p:clrVal>
                                      </p:to>
                                    </p:set>
                                    <p:set>
                                      <p:cBhvr>
                                        <p:cTn id="52" dur="500" autoRev="1" fill="hold"/>
                                        <p:tgtEl>
                                          <p:spTgt spid="2">
                                            <p:txEl>
                                              <p:pRg st="0" end="0"/>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4">
                                            <p:txEl>
                                              <p:pRg st="3" end="3"/>
                                            </p:txEl>
                                          </p:spTgt>
                                        </p:tgtEl>
                                        <p:attrNameLst>
                                          <p:attrName>style.visibility</p:attrName>
                                        </p:attrNameLst>
                                      </p:cBhvr>
                                      <p:to>
                                        <p:strVal val="visible"/>
                                      </p:to>
                                    </p:set>
                                    <p:animEffect transition="in" filter="barn(inVertical)">
                                      <p:cBhvr>
                                        <p:cTn id="57"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37" y="836712"/>
            <a:ext cx="3067105" cy="5295400"/>
          </a:xfrm>
          <a:prstGeom prst="rect">
            <a:avLst/>
          </a:prstGeom>
        </p:spPr>
      </p:pic>
      <p:sp>
        <p:nvSpPr>
          <p:cNvPr id="7" name="TextBox 6"/>
          <p:cNvSpPr txBox="1"/>
          <p:nvPr/>
        </p:nvSpPr>
        <p:spPr>
          <a:xfrm>
            <a:off x="410567" y="980728"/>
            <a:ext cx="2677974" cy="769441"/>
          </a:xfrm>
          <a:prstGeom prst="rect">
            <a:avLst/>
          </a:prstGeom>
          <a:noFill/>
        </p:spPr>
        <p:txBody>
          <a:bodyPr wrap="square" rtlCol="0">
            <a:spAutoFit/>
          </a:bodyPr>
          <a:lstStyle/>
          <a:p>
            <a:r>
              <a:rPr lang="en-US" sz="2200" b="1" dirty="0">
                <a:solidFill>
                  <a:srgbClr val="C00000"/>
                </a:solidFill>
                <a:latin typeface="Arial" panose="020B0604020202020204" pitchFamily="34" charset="0"/>
                <a:cs typeface="Arial" panose="020B0604020202020204" pitchFamily="34" charset="0"/>
              </a:rPr>
              <a:t>I. </a:t>
            </a:r>
            <a:r>
              <a:rPr lang="en-US" sz="2200" b="1" dirty="0" err="1">
                <a:solidFill>
                  <a:srgbClr val="C00000"/>
                </a:solidFill>
                <a:latin typeface="Arial" panose="020B0604020202020204" pitchFamily="34" charset="0"/>
                <a:cs typeface="Arial" panose="020B0604020202020204" pitchFamily="34" charset="0"/>
              </a:rPr>
              <a:t>Giới</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thiệu</a:t>
            </a:r>
            <a:endParaRPr lang="en-US" sz="2200" b="1" dirty="0">
              <a:solidFill>
                <a:srgbClr val="C00000"/>
              </a:solidFill>
              <a:latin typeface="Arial" panose="020B0604020202020204" pitchFamily="34" charset="0"/>
              <a:cs typeface="Arial" panose="020B0604020202020204" pitchFamily="34" charset="0"/>
            </a:endParaRPr>
          </a:p>
          <a:p>
            <a:r>
              <a:rPr lang="en-US" sz="2200" b="1" dirty="0">
                <a:solidFill>
                  <a:srgbClr val="C00000"/>
                </a:solidFill>
                <a:latin typeface="Arial" panose="020B0604020202020204" pitchFamily="34" charset="0"/>
                <a:ea typeface="Arial Hebrew Scholar" charset="-79"/>
                <a:cs typeface="Arial" panose="020B0604020202020204" pitchFamily="34" charset="0"/>
              </a:rPr>
              <a:t>1. </a:t>
            </a:r>
            <a:r>
              <a:rPr lang="en-US" sz="2200" b="1" dirty="0" err="1">
                <a:solidFill>
                  <a:srgbClr val="C00000"/>
                </a:solidFill>
                <a:latin typeface="Arial" panose="020B0604020202020204" pitchFamily="34" charset="0"/>
                <a:ea typeface="Arial Hebrew Scholar" charset="-79"/>
                <a:cs typeface="Arial" panose="020B0604020202020204" pitchFamily="34" charset="0"/>
              </a:rPr>
              <a:t>Tác</a:t>
            </a:r>
            <a:r>
              <a:rPr lang="en-US" sz="2200" b="1" dirty="0">
                <a:solidFill>
                  <a:srgbClr val="C00000"/>
                </a:solidFill>
                <a:latin typeface="Arial" panose="020B0604020202020204" pitchFamily="34" charset="0"/>
                <a:ea typeface="Arial Hebrew Scholar" charset="-79"/>
                <a:cs typeface="Arial" panose="020B0604020202020204" pitchFamily="34" charset="0"/>
              </a:rPr>
              <a:t> </a:t>
            </a:r>
            <a:r>
              <a:rPr lang="en-US" sz="2200" b="1" dirty="0" err="1">
                <a:solidFill>
                  <a:srgbClr val="C00000"/>
                </a:solidFill>
                <a:latin typeface="Arial" panose="020B0604020202020204" pitchFamily="34" charset="0"/>
                <a:ea typeface="Arial Hebrew Scholar" charset="-79"/>
                <a:cs typeface="Arial" panose="020B0604020202020204" pitchFamily="34" charset="0"/>
              </a:rPr>
              <a:t>giả</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8" name="Rectangle 7"/>
          <p:cNvSpPr/>
          <p:nvPr/>
        </p:nvSpPr>
        <p:spPr>
          <a:xfrm>
            <a:off x="3935760" y="1750169"/>
            <a:ext cx="7560840" cy="2831544"/>
          </a:xfrm>
          <a:prstGeom prst="rect">
            <a:avLst/>
          </a:prstGeom>
        </p:spPr>
        <p:txBody>
          <a:bodyPr wrap="square">
            <a:spAutoFit/>
          </a:bodyPr>
          <a:lstStyle/>
          <a:p>
            <a:pPr algn="just">
              <a:spcBef>
                <a:spcPts val="600"/>
              </a:spcBef>
              <a:spcAft>
                <a:spcPts val="600"/>
              </a:spcAft>
            </a:pPr>
            <a:r>
              <a:rPr lang="en-US" sz="2800" b="1" dirty="0" smtClean="0"/>
              <a:t>- Bằng Việt là nhà thơ trẻ trưởng thành trong cuộc kháng chiến chống Mĩ cứu nước.</a:t>
            </a:r>
          </a:p>
          <a:p>
            <a:pPr algn="just">
              <a:spcBef>
                <a:spcPts val="600"/>
              </a:spcBef>
              <a:spcAft>
                <a:spcPts val="600"/>
              </a:spcAft>
            </a:pPr>
            <a:r>
              <a:rPr lang="en-US" sz="2800" b="1" dirty="0" smtClean="0"/>
              <a:t>- Thơ ông trong trẻo, mượt mà; thường khai thác những kỉ niệm và mơ ước của tuổi trẻ.</a:t>
            </a:r>
            <a:endParaRPr lang="en-US" sz="2800" b="1" dirty="0"/>
          </a:p>
        </p:txBody>
      </p:sp>
      <p:sp>
        <p:nvSpPr>
          <p:cNvPr id="2" name="TextBox 1"/>
          <p:cNvSpPr txBox="1"/>
          <p:nvPr/>
        </p:nvSpPr>
        <p:spPr>
          <a:xfrm>
            <a:off x="3295875" y="384006"/>
            <a:ext cx="5904656" cy="461665"/>
          </a:xfrm>
          <a:prstGeom prst="rect">
            <a:avLst/>
          </a:prstGeom>
          <a:noFill/>
        </p:spPr>
        <p:txBody>
          <a:bodyPr wrap="square" rtlCol="0">
            <a:spAutoFit/>
          </a:bodyPr>
          <a:lstStyle/>
          <a:p>
            <a:pPr algn="ctr"/>
            <a:r>
              <a:rPr lang="en-US" sz="2400" b="1" dirty="0" smtClean="0">
                <a:solidFill>
                  <a:srgbClr val="FFFF00"/>
                </a:solidFill>
              </a:rPr>
              <a:t>A. </a:t>
            </a:r>
            <a:r>
              <a:rPr lang="en-US" sz="2400" b="1" i="1" dirty="0" smtClean="0">
                <a:solidFill>
                  <a:srgbClr val="FFFF00"/>
                </a:solidFill>
              </a:rPr>
              <a:t>Bếp lửa </a:t>
            </a:r>
            <a:r>
              <a:rPr lang="en-US" sz="2400" b="1" dirty="0" smtClean="0">
                <a:solidFill>
                  <a:srgbClr val="FFFF00"/>
                </a:solidFill>
              </a:rPr>
              <a:t>(Bằng Việt)</a:t>
            </a:r>
            <a:endParaRPr lang="en-US" sz="2400" b="1" dirty="0">
              <a:solidFill>
                <a:srgbClr val="FFFF00"/>
              </a:solidFill>
            </a:endParaRPr>
          </a:p>
        </p:txBody>
      </p:sp>
      <p:pic>
        <p:nvPicPr>
          <p:cNvPr id="3" name="Picture 2" descr="Image result for báº±ng viá»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6" y="1943639"/>
            <a:ext cx="3067105" cy="418847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12;p17"/>
          <p:cNvSpPr/>
          <p:nvPr/>
        </p:nvSpPr>
        <p:spPr>
          <a:xfrm>
            <a:off x="261438" y="5533747"/>
            <a:ext cx="3323700" cy="695100"/>
          </a:xfrm>
          <a:prstGeom prst="horizontalScroll">
            <a:avLst>
              <a:gd name="adj" fmla="val 12500"/>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spcBef>
                <a:spcPts val="0"/>
              </a:spcBef>
              <a:spcAft>
                <a:spcPts val="0"/>
              </a:spcAft>
            </a:pPr>
            <a:r>
              <a:rPr lang="en-US" sz="2400" b="1" dirty="0" smtClean="0">
                <a:solidFill>
                  <a:srgbClr val="FFFFFF"/>
                </a:solidFill>
                <a:latin typeface="Arial" pitchFamily="34" charset="0"/>
                <a:ea typeface="Oswald"/>
                <a:cs typeface="Arial" pitchFamily="34" charset="0"/>
                <a:sym typeface="Oswald"/>
              </a:rPr>
              <a:t>Bằng Việt</a:t>
            </a:r>
          </a:p>
        </p:txBody>
      </p:sp>
    </p:spTree>
    <p:extLst>
      <p:ext uri="{BB962C8B-B14F-4D97-AF65-F5344CB8AC3E}">
        <p14:creationId xmlns:p14="http://schemas.microsoft.com/office/powerpoint/2010/main" val="79718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1000"/>
                                        <p:tgtEl>
                                          <p:spTgt spid="8">
                                            <p:txEl>
                                              <p:pRg st="1" end="1"/>
                                            </p:txEl>
                                          </p:spTgt>
                                        </p:tgtEl>
                                      </p:cBhvr>
                                    </p:animEffect>
                                    <p:anim calcmode="lin" valueType="num">
                                      <p:cBhvr>
                                        <p:cTn id="3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96752"/>
            <a:ext cx="4419600" cy="3046988"/>
          </a:xfrm>
          <a:prstGeom prst="rect">
            <a:avLst/>
          </a:prstGeom>
        </p:spPr>
        <p:txBody>
          <a:bodyPr wrap="square">
            <a:spAutoFit/>
          </a:bodyPr>
          <a:lstStyle/>
          <a:p>
            <a:r>
              <a:rPr lang="en-US" sz="2400" i="1" dirty="0"/>
              <a:t> Giờ cháu đã đi xa. Có ngọn khói trăm tàu </a:t>
            </a:r>
            <a:endParaRPr lang="en-US" sz="2400" dirty="0"/>
          </a:p>
          <a:p>
            <a:r>
              <a:rPr lang="en-US" sz="2400" i="1" dirty="0"/>
              <a:t> Có lửa trăm nhà, niềm vui trăm ngả</a:t>
            </a:r>
            <a:endParaRPr lang="en-US" sz="2400" dirty="0"/>
          </a:p>
          <a:p>
            <a:pPr algn="just"/>
            <a:r>
              <a:rPr lang="en-US" sz="2400" i="1" dirty="0"/>
              <a:t> </a:t>
            </a:r>
            <a:r>
              <a:rPr lang="en-US" sz="2400" i="1" dirty="0">
                <a:solidFill>
                  <a:srgbClr val="FFFF00"/>
                </a:solidFill>
              </a:rPr>
              <a:t>Nhưng vẫn chẳng lúc nào quên nhắc nhở: </a:t>
            </a:r>
            <a:endParaRPr lang="en-US" sz="2400" i="1" dirty="0" smtClean="0">
              <a:solidFill>
                <a:srgbClr val="FFFF00"/>
              </a:solidFill>
            </a:endParaRPr>
          </a:p>
          <a:p>
            <a:pPr algn="just"/>
            <a:r>
              <a:rPr lang="en-US" sz="2400" i="1" dirty="0" smtClean="0">
                <a:solidFill>
                  <a:srgbClr val="FFFF00"/>
                </a:solidFill>
              </a:rPr>
              <a:t>- Sớm </a:t>
            </a:r>
            <a:r>
              <a:rPr lang="en-US" sz="2400" i="1" dirty="0">
                <a:solidFill>
                  <a:srgbClr val="FFFF00"/>
                </a:solidFill>
              </a:rPr>
              <a:t>mai này bà nhóm bếp lên chưa?...</a:t>
            </a:r>
            <a:endParaRPr lang="en-US" sz="2400" dirty="0">
              <a:solidFill>
                <a:srgbClr val="FFFF00"/>
              </a:solidFill>
            </a:endParaRPr>
          </a:p>
        </p:txBody>
      </p:sp>
      <p:cxnSp>
        <p:nvCxnSpPr>
          <p:cNvPr id="5" name="Straight Connector 4"/>
          <p:cNvCxnSpPr/>
          <p:nvPr/>
        </p:nvCxnSpPr>
        <p:spPr>
          <a:xfrm>
            <a:off x="4953000" y="152400"/>
            <a:ext cx="0" cy="64008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29201" y="337602"/>
            <a:ext cx="6553199" cy="6063198"/>
          </a:xfrm>
          <a:prstGeom prst="rect">
            <a:avLst/>
          </a:prstGeom>
        </p:spPr>
        <p:txBody>
          <a:bodyPr wrap="square">
            <a:spAutoFit/>
          </a:bodyPr>
          <a:lstStyle/>
          <a:p>
            <a:pPr algn="just">
              <a:spcBef>
                <a:spcPts val="600"/>
              </a:spcBef>
              <a:spcAft>
                <a:spcPts val="600"/>
              </a:spcAft>
            </a:pPr>
            <a:r>
              <a:rPr lang="en-US" sz="2300" b="1" dirty="0" smtClean="0">
                <a:solidFill>
                  <a:srgbClr val="FFFF00"/>
                </a:solidFill>
              </a:rPr>
              <a:t>+ Tình </a:t>
            </a:r>
            <a:r>
              <a:rPr lang="en-US" sz="2300" b="1" dirty="0">
                <a:solidFill>
                  <a:srgbClr val="FFFF00"/>
                </a:solidFill>
              </a:rPr>
              <a:t>cảm nhớ thương không nguôi:</a:t>
            </a:r>
          </a:p>
          <a:p>
            <a:pPr algn="just">
              <a:spcBef>
                <a:spcPts val="600"/>
              </a:spcBef>
              <a:spcAft>
                <a:spcPts val="600"/>
              </a:spcAft>
              <a:buFont typeface="Arial" pitchFamily="34" charset="0"/>
              <a:buChar char="•"/>
            </a:pPr>
            <a:r>
              <a:rPr lang="en-US" sz="2300" b="1" dirty="0"/>
              <a:t>  </a:t>
            </a:r>
            <a:r>
              <a:rPr lang="en-US" sz="2300" b="1" i="1" dirty="0" smtClean="0">
                <a:solidFill>
                  <a:srgbClr val="FFFF00"/>
                </a:solidFill>
              </a:rPr>
              <a:t>Nhưng </a:t>
            </a:r>
            <a:r>
              <a:rPr lang="en-US" sz="2300" b="1" i="1" dirty="0">
                <a:solidFill>
                  <a:srgbClr val="FFFF00"/>
                </a:solidFill>
              </a:rPr>
              <a:t>vẫn chẳng</a:t>
            </a:r>
            <a:r>
              <a:rPr lang="en-US" sz="2300" b="1" dirty="0">
                <a:solidFill>
                  <a:srgbClr val="FFFF00"/>
                </a:solidFill>
              </a:rPr>
              <a:t> </a:t>
            </a:r>
            <a:r>
              <a:rPr lang="en-US" sz="2300" b="1" i="1" dirty="0">
                <a:solidFill>
                  <a:srgbClr val="FFFF00"/>
                </a:solidFill>
              </a:rPr>
              <a:t>lúc nào quên</a:t>
            </a:r>
            <a:r>
              <a:rPr lang="en-US" sz="2300" dirty="0"/>
              <a:t>: </a:t>
            </a:r>
            <a:r>
              <a:rPr lang="en-US" sz="2300" dirty="0" err="1" smtClean="0"/>
              <a:t>Càng</a:t>
            </a:r>
            <a:r>
              <a:rPr lang="en-US" sz="2300" dirty="0" smtClean="0"/>
              <a:t> </a:t>
            </a:r>
            <a:r>
              <a:rPr lang="en-US" sz="2300" dirty="0"/>
              <a:t>đi xa, càng lớn khôn, hiểu biết, cháu càng nhớ về bà, về bếp lửa và càng nhận ra những giá trị thiêng liêng của bếp lửa lòng bà. </a:t>
            </a:r>
            <a:r>
              <a:rPr lang="en-US" sz="2300" dirty="0" err="1" smtClean="0"/>
              <a:t>Nhà</a:t>
            </a:r>
            <a:r>
              <a:rPr lang="en-US" sz="2300" dirty="0" smtClean="0"/>
              <a:t> </a:t>
            </a:r>
            <a:r>
              <a:rPr lang="en-US" sz="2300" dirty="0" err="1" smtClean="0"/>
              <a:t>thơ</a:t>
            </a:r>
            <a:r>
              <a:rPr lang="en-US" sz="2300" dirty="0" smtClean="0"/>
              <a:t> </a:t>
            </a:r>
            <a:r>
              <a:rPr lang="en-US" sz="2300" dirty="0" err="1" smtClean="0"/>
              <a:t>đã</a:t>
            </a:r>
            <a:r>
              <a:rPr lang="en-US" sz="2300" dirty="0" smtClean="0"/>
              <a:t> </a:t>
            </a:r>
            <a:r>
              <a:rPr lang="en-US" sz="2300" dirty="0" err="1" smtClean="0"/>
              <a:t>khai</a:t>
            </a:r>
            <a:r>
              <a:rPr lang="en-US" sz="2300" dirty="0" smtClean="0"/>
              <a:t> </a:t>
            </a:r>
            <a:r>
              <a:rPr lang="en-US" sz="2300" dirty="0" err="1" smtClean="0"/>
              <a:t>thác</a:t>
            </a:r>
            <a:r>
              <a:rPr lang="en-US" sz="2300" dirty="0" smtClean="0"/>
              <a:t> </a:t>
            </a:r>
            <a:r>
              <a:rPr lang="en-US" sz="2300" dirty="0" err="1" smtClean="0"/>
              <a:t>thật</a:t>
            </a:r>
            <a:r>
              <a:rPr lang="en-US" sz="2300" dirty="0" smtClean="0"/>
              <a:t> </a:t>
            </a:r>
            <a:r>
              <a:rPr lang="en-US" sz="2300" dirty="0" err="1" smtClean="0"/>
              <a:t>hiệu</a:t>
            </a:r>
            <a:r>
              <a:rPr lang="en-US" sz="2300" dirty="0" smtClean="0"/>
              <a:t> </a:t>
            </a:r>
            <a:r>
              <a:rPr lang="en-US" sz="2300" dirty="0" err="1" smtClean="0"/>
              <a:t>quả</a:t>
            </a:r>
            <a:r>
              <a:rPr lang="en-US" sz="2300" dirty="0" smtClean="0"/>
              <a:t> </a:t>
            </a:r>
            <a:r>
              <a:rPr lang="en-US" sz="2300" dirty="0" err="1" smtClean="0"/>
              <a:t>cách</a:t>
            </a:r>
            <a:r>
              <a:rPr lang="en-US" sz="2300" dirty="0" smtClean="0"/>
              <a:t> </a:t>
            </a:r>
            <a:r>
              <a:rPr lang="en-US" sz="2300" dirty="0" err="1" smtClean="0"/>
              <a:t>diễn</a:t>
            </a:r>
            <a:r>
              <a:rPr lang="en-US" sz="2300" dirty="0" smtClean="0"/>
              <a:t> </a:t>
            </a:r>
            <a:r>
              <a:rPr lang="en-US" sz="2300" dirty="0" err="1" smtClean="0"/>
              <a:t>đạt</a:t>
            </a:r>
            <a:r>
              <a:rPr lang="en-US" sz="2300" dirty="0" smtClean="0"/>
              <a:t> </a:t>
            </a:r>
            <a:r>
              <a:rPr lang="en-US" sz="2300" dirty="0" err="1" smtClean="0"/>
              <a:t>tương</a:t>
            </a:r>
            <a:r>
              <a:rPr lang="en-US" sz="2300" dirty="0" smtClean="0"/>
              <a:t> </a:t>
            </a:r>
            <a:r>
              <a:rPr lang="en-US" sz="2300" dirty="0" err="1" smtClean="0"/>
              <a:t>phản</a:t>
            </a:r>
            <a:r>
              <a:rPr lang="en-US" sz="2300" dirty="0" smtClean="0"/>
              <a:t> </a:t>
            </a:r>
            <a:r>
              <a:rPr lang="en-US" sz="2300" dirty="0" err="1" smtClean="0"/>
              <a:t>để</a:t>
            </a:r>
            <a:r>
              <a:rPr lang="en-US" sz="2300" dirty="0" smtClean="0"/>
              <a:t> </a:t>
            </a:r>
            <a:r>
              <a:rPr lang="en-US" sz="2300" dirty="0" err="1" smtClean="0"/>
              <a:t>nêu</a:t>
            </a:r>
            <a:r>
              <a:rPr lang="en-US" sz="2300" dirty="0" smtClean="0"/>
              <a:t> </a:t>
            </a:r>
            <a:r>
              <a:rPr lang="en-US" sz="2300" dirty="0" err="1" smtClean="0"/>
              <a:t>bật</a:t>
            </a:r>
            <a:r>
              <a:rPr lang="en-US" sz="2300" dirty="0" smtClean="0"/>
              <a:t> </a:t>
            </a:r>
            <a:r>
              <a:rPr lang="en-US" sz="2300" dirty="0" err="1" smtClean="0"/>
              <a:t>nhận</a:t>
            </a:r>
            <a:r>
              <a:rPr lang="en-US" sz="2300" dirty="0" smtClean="0"/>
              <a:t> </a:t>
            </a:r>
            <a:r>
              <a:rPr lang="en-US" sz="2300" dirty="0" err="1" smtClean="0"/>
              <a:t>thức</a:t>
            </a:r>
            <a:r>
              <a:rPr lang="en-US" sz="2300" dirty="0" smtClean="0"/>
              <a:t> </a:t>
            </a:r>
            <a:r>
              <a:rPr lang="en-US" sz="2300" dirty="0" err="1" smtClean="0"/>
              <a:t>sâu</a:t>
            </a:r>
            <a:r>
              <a:rPr lang="en-US" sz="2300" dirty="0" smtClean="0"/>
              <a:t> </a:t>
            </a:r>
            <a:r>
              <a:rPr lang="en-US" sz="2300" dirty="0" err="1" smtClean="0"/>
              <a:t>sắc</a:t>
            </a:r>
            <a:r>
              <a:rPr lang="en-US" sz="2300" dirty="0" smtClean="0"/>
              <a:t> </a:t>
            </a:r>
            <a:r>
              <a:rPr lang="en-US" sz="2300" dirty="0" err="1" smtClean="0"/>
              <a:t>và</a:t>
            </a:r>
            <a:r>
              <a:rPr lang="en-US" sz="2300" dirty="0" smtClean="0"/>
              <a:t> </a:t>
            </a:r>
            <a:r>
              <a:rPr lang="en-US" sz="2300" dirty="0" err="1" smtClean="0"/>
              <a:t>tình</a:t>
            </a:r>
            <a:r>
              <a:rPr lang="en-US" sz="2300" dirty="0" smtClean="0"/>
              <a:t> </a:t>
            </a:r>
            <a:r>
              <a:rPr lang="en-US" sz="2300" dirty="0" err="1" smtClean="0"/>
              <a:t>cảm</a:t>
            </a:r>
            <a:r>
              <a:rPr lang="en-US" sz="2300" dirty="0" smtClean="0"/>
              <a:t> </a:t>
            </a:r>
            <a:r>
              <a:rPr lang="en-US" sz="2300" dirty="0" err="1" smtClean="0"/>
              <a:t>thủy</a:t>
            </a:r>
            <a:r>
              <a:rPr lang="en-US" sz="2300" dirty="0" smtClean="0"/>
              <a:t> </a:t>
            </a:r>
            <a:r>
              <a:rPr lang="en-US" sz="2300" dirty="0" err="1" smtClean="0"/>
              <a:t>chung</a:t>
            </a:r>
            <a:r>
              <a:rPr lang="en-US" sz="2300" dirty="0" smtClean="0"/>
              <a:t> </a:t>
            </a:r>
            <a:r>
              <a:rPr lang="en-US" sz="2300" dirty="0" err="1" smtClean="0"/>
              <a:t>của</a:t>
            </a:r>
            <a:r>
              <a:rPr lang="en-US" sz="2300" dirty="0" smtClean="0"/>
              <a:t> </a:t>
            </a:r>
            <a:r>
              <a:rPr lang="en-US" sz="2300" dirty="0" err="1" smtClean="0"/>
              <a:t>người</a:t>
            </a:r>
            <a:r>
              <a:rPr lang="en-US" sz="2300" dirty="0" smtClean="0"/>
              <a:t> </a:t>
            </a:r>
            <a:r>
              <a:rPr lang="en-US" sz="2300" dirty="0" err="1" smtClean="0"/>
              <a:t>cháu</a:t>
            </a:r>
            <a:r>
              <a:rPr lang="en-US" sz="2300" dirty="0" smtClean="0"/>
              <a:t>.</a:t>
            </a:r>
          </a:p>
          <a:p>
            <a:pPr algn="just">
              <a:spcBef>
                <a:spcPts val="600"/>
              </a:spcBef>
              <a:spcAft>
                <a:spcPts val="600"/>
              </a:spcAft>
              <a:buFont typeface="Arial" pitchFamily="34" charset="0"/>
              <a:buChar char="•"/>
            </a:pPr>
            <a:r>
              <a:rPr lang="en-US" sz="2300" dirty="0"/>
              <a:t> </a:t>
            </a:r>
            <a:r>
              <a:rPr lang="en-US" sz="2300" dirty="0" err="1" smtClean="0"/>
              <a:t>Câu</a:t>
            </a:r>
            <a:r>
              <a:rPr lang="en-US" sz="2300" dirty="0" smtClean="0"/>
              <a:t> </a:t>
            </a:r>
            <a:r>
              <a:rPr lang="en-US" sz="2300" dirty="0" err="1" smtClean="0"/>
              <a:t>hỏi</a:t>
            </a:r>
            <a:r>
              <a:rPr lang="en-US" sz="2300" dirty="0" smtClean="0"/>
              <a:t> </a:t>
            </a:r>
            <a:r>
              <a:rPr lang="en-US" sz="2300" dirty="0" err="1" smtClean="0"/>
              <a:t>tu</a:t>
            </a:r>
            <a:r>
              <a:rPr lang="en-US" sz="2300" dirty="0" smtClean="0"/>
              <a:t> </a:t>
            </a:r>
            <a:r>
              <a:rPr lang="en-US" sz="2300" dirty="0" err="1" smtClean="0"/>
              <a:t>từ</a:t>
            </a:r>
            <a:r>
              <a:rPr lang="en-US" sz="2300" dirty="0" smtClean="0"/>
              <a:t>: </a:t>
            </a:r>
            <a:r>
              <a:rPr lang="en-US" sz="2300" dirty="0" smtClean="0">
                <a:solidFill>
                  <a:srgbClr val="FFFF00"/>
                </a:solidFill>
              </a:rPr>
              <a:t>- </a:t>
            </a:r>
            <a:r>
              <a:rPr lang="en-US" sz="2300" b="1" i="1" dirty="0" err="1" smtClean="0">
                <a:solidFill>
                  <a:srgbClr val="FFFF00"/>
                </a:solidFill>
              </a:rPr>
              <a:t>Sớm</a:t>
            </a:r>
            <a:r>
              <a:rPr lang="en-US" sz="2300" b="1" i="1" dirty="0" smtClean="0">
                <a:solidFill>
                  <a:srgbClr val="FFFF00"/>
                </a:solidFill>
              </a:rPr>
              <a:t> </a:t>
            </a:r>
            <a:r>
              <a:rPr lang="en-US" sz="2300" b="1" i="1" dirty="0" err="1" smtClean="0">
                <a:solidFill>
                  <a:srgbClr val="FFFF00"/>
                </a:solidFill>
              </a:rPr>
              <a:t>mai</a:t>
            </a:r>
            <a:r>
              <a:rPr lang="en-US" sz="2300" b="1" i="1" dirty="0" smtClean="0">
                <a:solidFill>
                  <a:srgbClr val="FFFF00"/>
                </a:solidFill>
              </a:rPr>
              <a:t> </a:t>
            </a:r>
            <a:r>
              <a:rPr lang="en-US" sz="2300" b="1" i="1" dirty="0" err="1" smtClean="0">
                <a:solidFill>
                  <a:srgbClr val="FFFF00"/>
                </a:solidFill>
              </a:rPr>
              <a:t>này</a:t>
            </a:r>
            <a:r>
              <a:rPr lang="en-US" sz="2300" b="1" i="1" dirty="0" smtClean="0">
                <a:solidFill>
                  <a:srgbClr val="FFFF00"/>
                </a:solidFill>
              </a:rPr>
              <a:t> </a:t>
            </a:r>
            <a:r>
              <a:rPr lang="en-US" sz="2300" b="1" i="1" dirty="0" err="1" smtClean="0">
                <a:solidFill>
                  <a:srgbClr val="FFFF00"/>
                </a:solidFill>
              </a:rPr>
              <a:t>bà</a:t>
            </a:r>
            <a:r>
              <a:rPr lang="en-US" sz="2300" b="1" i="1" dirty="0" smtClean="0">
                <a:solidFill>
                  <a:srgbClr val="FFFF00"/>
                </a:solidFill>
              </a:rPr>
              <a:t> </a:t>
            </a:r>
            <a:r>
              <a:rPr lang="en-US" sz="2300" b="1" i="1" dirty="0" err="1" smtClean="0">
                <a:solidFill>
                  <a:srgbClr val="FFFF00"/>
                </a:solidFill>
              </a:rPr>
              <a:t>nhóm</a:t>
            </a:r>
            <a:r>
              <a:rPr lang="en-US" sz="2300" b="1" i="1" dirty="0" smtClean="0">
                <a:solidFill>
                  <a:srgbClr val="FFFF00"/>
                </a:solidFill>
              </a:rPr>
              <a:t> </a:t>
            </a:r>
            <a:r>
              <a:rPr lang="en-US" sz="2300" b="1" i="1" dirty="0" err="1" smtClean="0">
                <a:solidFill>
                  <a:srgbClr val="FFFF00"/>
                </a:solidFill>
              </a:rPr>
              <a:t>bếp</a:t>
            </a:r>
            <a:r>
              <a:rPr lang="en-US" sz="2300" b="1" i="1" dirty="0" smtClean="0">
                <a:solidFill>
                  <a:srgbClr val="FFFF00"/>
                </a:solidFill>
              </a:rPr>
              <a:t> </a:t>
            </a:r>
            <a:r>
              <a:rPr lang="en-US" sz="2300" b="1" i="1" dirty="0" err="1" smtClean="0">
                <a:solidFill>
                  <a:srgbClr val="FFFF00"/>
                </a:solidFill>
              </a:rPr>
              <a:t>lên</a:t>
            </a:r>
            <a:r>
              <a:rPr lang="en-US" sz="2300" b="1" i="1" dirty="0" smtClean="0">
                <a:solidFill>
                  <a:srgbClr val="FFFF00"/>
                </a:solidFill>
              </a:rPr>
              <a:t> </a:t>
            </a:r>
            <a:r>
              <a:rPr lang="en-US" sz="2300" b="1" i="1" dirty="0" err="1" smtClean="0">
                <a:solidFill>
                  <a:srgbClr val="FFFF00"/>
                </a:solidFill>
              </a:rPr>
              <a:t>chưa</a:t>
            </a:r>
            <a:r>
              <a:rPr lang="en-US" sz="2300" b="1" i="1" dirty="0" smtClean="0">
                <a:solidFill>
                  <a:srgbClr val="FFFF00"/>
                </a:solidFill>
              </a:rPr>
              <a:t>?</a:t>
            </a:r>
            <a:r>
              <a:rPr lang="en-US" sz="2300" dirty="0" smtClean="0">
                <a:solidFill>
                  <a:srgbClr val="FFFF00"/>
                </a:solidFill>
              </a:rPr>
              <a:t> </a:t>
            </a:r>
            <a:r>
              <a:rPr lang="en-US" sz="2300" dirty="0" err="1" smtClean="0"/>
              <a:t>cháu</a:t>
            </a:r>
            <a:r>
              <a:rPr lang="en-US" sz="2300" dirty="0" smtClean="0"/>
              <a:t> </a:t>
            </a:r>
            <a:r>
              <a:rPr lang="en-US" sz="2300" dirty="0" err="1" smtClean="0"/>
              <a:t>hỏi</a:t>
            </a:r>
            <a:r>
              <a:rPr lang="en-US" sz="2300" dirty="0" smtClean="0"/>
              <a:t> </a:t>
            </a:r>
            <a:r>
              <a:rPr lang="en-US" sz="2300" dirty="0" err="1" smtClean="0"/>
              <a:t>bà</a:t>
            </a:r>
            <a:r>
              <a:rPr lang="en-US" sz="2300" dirty="0" smtClean="0"/>
              <a:t> </a:t>
            </a:r>
            <a:r>
              <a:rPr lang="en-US" sz="2300" dirty="0" err="1" smtClean="0"/>
              <a:t>nhưng</a:t>
            </a:r>
            <a:r>
              <a:rPr lang="en-US" sz="2300" dirty="0" smtClean="0"/>
              <a:t> </a:t>
            </a:r>
            <a:r>
              <a:rPr lang="en-US" sz="2300" dirty="0" err="1" smtClean="0"/>
              <a:t>cũng</a:t>
            </a:r>
            <a:r>
              <a:rPr lang="en-US" sz="2300" dirty="0" smtClean="0"/>
              <a:t> </a:t>
            </a:r>
            <a:r>
              <a:rPr lang="en-US" sz="2300" dirty="0" err="1" smtClean="0"/>
              <a:t>là</a:t>
            </a:r>
            <a:r>
              <a:rPr lang="en-US" sz="2300" dirty="0" smtClean="0"/>
              <a:t> </a:t>
            </a:r>
            <a:r>
              <a:rPr lang="en-US" sz="2300" dirty="0" err="1" smtClean="0"/>
              <a:t>tự</a:t>
            </a:r>
            <a:r>
              <a:rPr lang="en-US" sz="2300" dirty="0" smtClean="0"/>
              <a:t> </a:t>
            </a:r>
            <a:r>
              <a:rPr lang="en-US" sz="2300" dirty="0" err="1" smtClean="0"/>
              <a:t>hỏi</a:t>
            </a:r>
            <a:r>
              <a:rPr lang="en-US" sz="2300" dirty="0" smtClean="0"/>
              <a:t> </a:t>
            </a:r>
            <a:r>
              <a:rPr lang="en-US" sz="2300" dirty="0" err="1" smtClean="0"/>
              <a:t>mình</a:t>
            </a:r>
            <a:r>
              <a:rPr lang="en-US" sz="2300" dirty="0" smtClean="0"/>
              <a:t>, </a:t>
            </a:r>
            <a:r>
              <a:rPr lang="en-US" sz="2300" dirty="0" err="1" smtClean="0"/>
              <a:t>tự</a:t>
            </a:r>
            <a:r>
              <a:rPr lang="en-US" sz="2300" dirty="0" smtClean="0"/>
              <a:t> </a:t>
            </a:r>
            <a:r>
              <a:rPr lang="en-US" sz="2300" dirty="0" err="1" smtClean="0"/>
              <a:t>nhủ</a:t>
            </a:r>
            <a:r>
              <a:rPr lang="en-US" sz="2300" dirty="0" smtClean="0"/>
              <a:t> </a:t>
            </a:r>
            <a:r>
              <a:rPr lang="en-US" sz="2300" dirty="0" err="1" smtClean="0"/>
              <a:t>thầm</a:t>
            </a:r>
            <a:r>
              <a:rPr lang="en-US" sz="2300" dirty="0" smtClean="0"/>
              <a:t> </a:t>
            </a:r>
            <a:r>
              <a:rPr lang="en-US" sz="2300" dirty="0" err="1" smtClean="0"/>
              <a:t>mình</a:t>
            </a:r>
            <a:r>
              <a:rPr lang="en-US" sz="2300" dirty="0" smtClean="0"/>
              <a:t>. </a:t>
            </a:r>
            <a:r>
              <a:rPr lang="en-US" sz="2300" dirty="0" err="1" smtClean="0"/>
              <a:t>Đó</a:t>
            </a:r>
            <a:r>
              <a:rPr lang="en-US" sz="2300" dirty="0" smtClean="0"/>
              <a:t> </a:t>
            </a:r>
            <a:r>
              <a:rPr lang="en-US" sz="2300" dirty="0" err="1" smtClean="0"/>
              <a:t>đâu</a:t>
            </a:r>
            <a:r>
              <a:rPr lang="en-US" sz="2300" dirty="0" smtClean="0"/>
              <a:t> </a:t>
            </a:r>
            <a:r>
              <a:rPr lang="en-US" sz="2300" dirty="0" err="1" smtClean="0"/>
              <a:t>chỉ</a:t>
            </a:r>
            <a:r>
              <a:rPr lang="en-US" sz="2300" dirty="0" smtClean="0"/>
              <a:t> </a:t>
            </a:r>
            <a:r>
              <a:rPr lang="en-US" sz="2300" dirty="0" err="1" smtClean="0"/>
              <a:t>là</a:t>
            </a:r>
            <a:r>
              <a:rPr lang="en-US" sz="2300" dirty="0" smtClean="0"/>
              <a:t> </a:t>
            </a:r>
            <a:r>
              <a:rPr lang="en-US" sz="2300" dirty="0" err="1" smtClean="0"/>
              <a:t>lời</a:t>
            </a:r>
            <a:r>
              <a:rPr lang="en-US" sz="2300" dirty="0" smtClean="0"/>
              <a:t> </a:t>
            </a:r>
            <a:r>
              <a:rPr lang="en-US" sz="2300" dirty="0" err="1" smtClean="0"/>
              <a:t>tâm</a:t>
            </a:r>
            <a:r>
              <a:rPr lang="en-US" sz="2300" dirty="0" smtClean="0"/>
              <a:t> </a:t>
            </a:r>
            <a:r>
              <a:rPr lang="en-US" sz="2300" dirty="0" err="1" smtClean="0"/>
              <a:t>tình</a:t>
            </a:r>
            <a:r>
              <a:rPr lang="en-US" sz="2300" dirty="0" smtClean="0"/>
              <a:t> </a:t>
            </a:r>
            <a:r>
              <a:rPr lang="en-US" sz="2300" dirty="0" err="1" smtClean="0"/>
              <a:t>của</a:t>
            </a:r>
            <a:r>
              <a:rPr lang="en-US" sz="2300" dirty="0" smtClean="0"/>
              <a:t> </a:t>
            </a:r>
            <a:r>
              <a:rPr lang="en-US" sz="2300" dirty="0" err="1" smtClean="0"/>
              <a:t>người</a:t>
            </a:r>
            <a:r>
              <a:rPr lang="en-US" sz="2300" dirty="0" smtClean="0"/>
              <a:t> </a:t>
            </a:r>
            <a:r>
              <a:rPr lang="en-US" sz="2300" dirty="0" err="1" smtClean="0"/>
              <a:t>cháu</a:t>
            </a:r>
            <a:r>
              <a:rPr lang="en-US" sz="2300" dirty="0" smtClean="0"/>
              <a:t> </a:t>
            </a:r>
            <a:r>
              <a:rPr lang="en-US" sz="2300" dirty="0" err="1" smtClean="0"/>
              <a:t>với</a:t>
            </a:r>
            <a:r>
              <a:rPr lang="en-US" sz="2300" dirty="0" smtClean="0"/>
              <a:t> </a:t>
            </a:r>
            <a:r>
              <a:rPr lang="en-US" sz="2300" dirty="0" err="1" smtClean="0"/>
              <a:t>bà</a:t>
            </a:r>
            <a:r>
              <a:rPr lang="en-US" sz="2300" dirty="0" smtClean="0"/>
              <a:t> </a:t>
            </a:r>
            <a:r>
              <a:rPr lang="en-US" sz="2300" dirty="0" err="1" smtClean="0"/>
              <a:t>mà</a:t>
            </a:r>
            <a:r>
              <a:rPr lang="en-US" sz="2300" dirty="0" smtClean="0"/>
              <a:t> </a:t>
            </a:r>
            <a:r>
              <a:rPr lang="en-US" sz="2300" dirty="0" err="1" smtClean="0"/>
              <a:t>còn</a:t>
            </a:r>
            <a:r>
              <a:rPr lang="en-US" sz="2300" dirty="0" smtClean="0"/>
              <a:t> </a:t>
            </a:r>
            <a:r>
              <a:rPr lang="en-US" sz="2300" dirty="0" err="1" smtClean="0"/>
              <a:t>là</a:t>
            </a:r>
            <a:r>
              <a:rPr lang="en-US" sz="2300" dirty="0" smtClean="0"/>
              <a:t> </a:t>
            </a:r>
            <a:r>
              <a:rPr lang="en-US" sz="2300" dirty="0" err="1" smtClean="0"/>
              <a:t>lời</a:t>
            </a:r>
            <a:r>
              <a:rPr lang="en-US" sz="2300" dirty="0" smtClean="0"/>
              <a:t> </a:t>
            </a:r>
            <a:r>
              <a:rPr lang="en-US" sz="2300" dirty="0" err="1" smtClean="0"/>
              <a:t>tâm</a:t>
            </a:r>
            <a:r>
              <a:rPr lang="en-US" sz="2300" dirty="0" smtClean="0"/>
              <a:t> </a:t>
            </a:r>
            <a:r>
              <a:rPr lang="en-US" sz="2300" dirty="0" err="1" smtClean="0"/>
              <a:t>niệm</a:t>
            </a:r>
            <a:r>
              <a:rPr lang="en-US" sz="2300" dirty="0" smtClean="0"/>
              <a:t>: </a:t>
            </a:r>
            <a:r>
              <a:rPr lang="en-US" sz="2300" dirty="0" err="1" smtClean="0"/>
              <a:t>Hãy</a:t>
            </a:r>
            <a:r>
              <a:rPr lang="en-US" sz="2300" dirty="0" smtClean="0"/>
              <a:t> </a:t>
            </a:r>
            <a:r>
              <a:rPr lang="en-US" sz="2300" dirty="0" err="1" smtClean="0"/>
              <a:t>sống</a:t>
            </a:r>
            <a:r>
              <a:rPr lang="en-US" sz="2300" dirty="0" smtClean="0"/>
              <a:t> </a:t>
            </a:r>
            <a:r>
              <a:rPr lang="en-US" sz="2300" dirty="0" err="1" smtClean="0"/>
              <a:t>thủy</a:t>
            </a:r>
            <a:r>
              <a:rPr lang="en-US" sz="2300" dirty="0" smtClean="0"/>
              <a:t> </a:t>
            </a:r>
            <a:r>
              <a:rPr lang="en-US" sz="2300" dirty="0" err="1" smtClean="0"/>
              <a:t>chung</a:t>
            </a:r>
            <a:r>
              <a:rPr lang="en-US" sz="2300" dirty="0" smtClean="0"/>
              <a:t> </a:t>
            </a:r>
            <a:r>
              <a:rPr lang="en-US" sz="2300" dirty="0" err="1" smtClean="0"/>
              <a:t>với</a:t>
            </a:r>
            <a:r>
              <a:rPr lang="en-US" sz="2300" dirty="0" smtClean="0"/>
              <a:t> </a:t>
            </a:r>
            <a:r>
              <a:rPr lang="en-US" sz="2300" dirty="0" err="1" smtClean="0"/>
              <a:t>bà</a:t>
            </a:r>
            <a:r>
              <a:rPr lang="en-US" sz="2300" dirty="0" smtClean="0"/>
              <a:t>, </a:t>
            </a:r>
            <a:r>
              <a:rPr lang="en-US" sz="2300" dirty="0" err="1" smtClean="0"/>
              <a:t>với</a:t>
            </a:r>
            <a:r>
              <a:rPr lang="en-US" sz="2300" dirty="0" smtClean="0"/>
              <a:t> </a:t>
            </a:r>
            <a:r>
              <a:rPr lang="en-US" sz="2300" dirty="0" err="1" smtClean="0"/>
              <a:t>gia</a:t>
            </a:r>
            <a:r>
              <a:rPr lang="en-US" sz="2300" dirty="0" smtClean="0"/>
              <a:t> </a:t>
            </a:r>
            <a:r>
              <a:rPr lang="en-US" sz="2300" dirty="0" err="1" smtClean="0"/>
              <a:t>đình</a:t>
            </a:r>
            <a:r>
              <a:rPr lang="en-US" sz="2300" dirty="0" smtClean="0"/>
              <a:t>, </a:t>
            </a:r>
            <a:r>
              <a:rPr lang="en-US" sz="2300" dirty="0" err="1" smtClean="0"/>
              <a:t>với</a:t>
            </a:r>
            <a:r>
              <a:rPr lang="en-US" sz="2300" dirty="0" smtClean="0"/>
              <a:t> </a:t>
            </a:r>
            <a:r>
              <a:rPr lang="en-US" sz="2300" dirty="0" err="1" smtClean="0"/>
              <a:t>quê</a:t>
            </a:r>
            <a:r>
              <a:rPr lang="en-US" sz="2300" dirty="0" smtClean="0"/>
              <a:t> </a:t>
            </a:r>
            <a:r>
              <a:rPr lang="en-US" sz="2300" dirty="0" err="1" smtClean="0"/>
              <a:t>hương</a:t>
            </a:r>
            <a:r>
              <a:rPr lang="en-US" sz="2300" dirty="0" smtClean="0"/>
              <a:t> </a:t>
            </a:r>
            <a:r>
              <a:rPr lang="en-US" sz="2300" dirty="0" err="1" smtClean="0"/>
              <a:t>đất</a:t>
            </a:r>
            <a:r>
              <a:rPr lang="en-US" sz="2300" dirty="0" smtClean="0"/>
              <a:t> </a:t>
            </a:r>
            <a:r>
              <a:rPr lang="en-US" sz="2300" dirty="0" err="1" smtClean="0"/>
              <a:t>nước</a:t>
            </a:r>
            <a:r>
              <a:rPr lang="en-US" sz="2300" dirty="0" smtClean="0"/>
              <a:t> </a:t>
            </a:r>
            <a:r>
              <a:rPr lang="en-US" sz="2300" dirty="0" err="1" smtClean="0"/>
              <a:t>bởi</a:t>
            </a:r>
            <a:r>
              <a:rPr lang="en-US" sz="2300" dirty="0" smtClean="0"/>
              <a:t> </a:t>
            </a:r>
            <a:r>
              <a:rPr lang="en-US" sz="2300" dirty="0" err="1" smtClean="0"/>
              <a:t>đó</a:t>
            </a:r>
            <a:r>
              <a:rPr lang="en-US" sz="2300" dirty="0" smtClean="0"/>
              <a:t> </a:t>
            </a:r>
            <a:r>
              <a:rPr lang="en-US" sz="2300" dirty="0" err="1" smtClean="0"/>
              <a:t>là</a:t>
            </a:r>
            <a:r>
              <a:rPr lang="en-US" sz="2300" dirty="0" smtClean="0"/>
              <a:t> </a:t>
            </a:r>
            <a:r>
              <a:rPr lang="en-US" sz="2300" dirty="0" err="1" smtClean="0"/>
              <a:t>nơi</a:t>
            </a:r>
            <a:r>
              <a:rPr lang="en-US" sz="2300" dirty="0" smtClean="0"/>
              <a:t> </a:t>
            </a:r>
            <a:r>
              <a:rPr lang="en-US" sz="2300" dirty="0" err="1" smtClean="0"/>
              <a:t>mà</a:t>
            </a:r>
            <a:r>
              <a:rPr lang="en-US" sz="2300" dirty="0" smtClean="0"/>
              <a:t> </a:t>
            </a:r>
            <a:r>
              <a:rPr lang="en-US" sz="2300" dirty="0" err="1" smtClean="0"/>
              <a:t>tuổi</a:t>
            </a:r>
            <a:r>
              <a:rPr lang="en-US" sz="2300" dirty="0" smtClean="0"/>
              <a:t> </a:t>
            </a:r>
            <a:r>
              <a:rPr lang="en-US" sz="2300" dirty="0" err="1" smtClean="0"/>
              <a:t>thơ</a:t>
            </a:r>
            <a:r>
              <a:rPr lang="en-US" sz="2300" dirty="0" smtClean="0"/>
              <a:t> </a:t>
            </a:r>
            <a:r>
              <a:rPr lang="en-US" sz="2300" dirty="0" err="1" smtClean="0"/>
              <a:t>của</a:t>
            </a:r>
            <a:r>
              <a:rPr lang="en-US" sz="2300" dirty="0" smtClean="0"/>
              <a:t> </a:t>
            </a:r>
            <a:r>
              <a:rPr lang="en-US" sz="2300" dirty="0" err="1" smtClean="0"/>
              <a:t>cháu</a:t>
            </a:r>
            <a:r>
              <a:rPr lang="en-US" sz="2300" dirty="0" smtClean="0"/>
              <a:t> </a:t>
            </a:r>
            <a:r>
              <a:rPr lang="en-US" sz="2300" dirty="0" err="1" smtClean="0"/>
              <a:t>được</a:t>
            </a:r>
            <a:r>
              <a:rPr lang="en-US" sz="2300" dirty="0" smtClean="0"/>
              <a:t> </a:t>
            </a:r>
            <a:r>
              <a:rPr lang="en-US" sz="2300" dirty="0" err="1" smtClean="0"/>
              <a:t>nuôi</a:t>
            </a:r>
            <a:r>
              <a:rPr lang="en-US" sz="2300" dirty="0" smtClean="0"/>
              <a:t> </a:t>
            </a:r>
            <a:r>
              <a:rPr lang="en-US" sz="2300" dirty="0" err="1" smtClean="0"/>
              <a:t>dưỡng</a:t>
            </a:r>
            <a:r>
              <a:rPr lang="en-US" sz="2300" dirty="0" smtClean="0"/>
              <a:t> </a:t>
            </a:r>
            <a:r>
              <a:rPr lang="en-US" sz="2300" dirty="0" err="1" smtClean="0"/>
              <a:t>để</a:t>
            </a:r>
            <a:r>
              <a:rPr lang="en-US" sz="2300" dirty="0" smtClean="0"/>
              <a:t> </a:t>
            </a:r>
            <a:r>
              <a:rPr lang="en-US" sz="2300" dirty="0" err="1" smtClean="0"/>
              <a:t>lớn</a:t>
            </a:r>
            <a:r>
              <a:rPr lang="en-US" sz="2300" dirty="0" smtClean="0"/>
              <a:t> </a:t>
            </a:r>
            <a:r>
              <a:rPr lang="en-US" sz="2300" dirty="0" err="1" smtClean="0"/>
              <a:t>lên</a:t>
            </a:r>
            <a:r>
              <a:rPr lang="en-US" sz="2300" dirty="0" smtClean="0"/>
              <a:t>, </a:t>
            </a:r>
            <a:r>
              <a:rPr lang="en-US" sz="2300" dirty="0" err="1" smtClean="0"/>
              <a:t>bởi</a:t>
            </a:r>
            <a:r>
              <a:rPr lang="en-US" sz="2300" dirty="0" smtClean="0"/>
              <a:t> </a:t>
            </a:r>
            <a:r>
              <a:rPr lang="en-US" sz="2300" dirty="0" err="1" smtClean="0"/>
              <a:t>đó</a:t>
            </a:r>
            <a:r>
              <a:rPr lang="en-US" sz="2300" dirty="0" smtClean="0"/>
              <a:t> </a:t>
            </a:r>
            <a:r>
              <a:rPr lang="en-US" sz="2300" dirty="0" err="1" smtClean="0"/>
              <a:t>là</a:t>
            </a:r>
            <a:r>
              <a:rPr lang="en-US" sz="2300" dirty="0" smtClean="0"/>
              <a:t> </a:t>
            </a:r>
            <a:r>
              <a:rPr lang="en-US" sz="2300" dirty="0" err="1" smtClean="0"/>
              <a:t>cội</a:t>
            </a:r>
            <a:r>
              <a:rPr lang="en-US" sz="2300" dirty="0" smtClean="0"/>
              <a:t> </a:t>
            </a:r>
            <a:r>
              <a:rPr lang="en-US" sz="2300" dirty="0" err="1" smtClean="0"/>
              <a:t>nguồn</a:t>
            </a:r>
            <a:r>
              <a:rPr lang="en-US" sz="2300" dirty="0" smtClean="0"/>
              <a:t> </a:t>
            </a:r>
            <a:r>
              <a:rPr lang="en-US" sz="2300" dirty="0" err="1" smtClean="0"/>
              <a:t>của</a:t>
            </a:r>
            <a:r>
              <a:rPr lang="en-US" sz="2300" dirty="0" smtClean="0"/>
              <a:t> </a:t>
            </a:r>
            <a:r>
              <a:rPr lang="en-US" sz="2300" dirty="0" err="1" smtClean="0"/>
              <a:t>mỗi</a:t>
            </a:r>
            <a:r>
              <a:rPr lang="en-US" sz="2300" dirty="0" smtClean="0"/>
              <a:t> con </a:t>
            </a:r>
            <a:r>
              <a:rPr lang="en-US" sz="2300" dirty="0" err="1" smtClean="0"/>
              <a:t>người</a:t>
            </a:r>
            <a:r>
              <a:rPr lang="en-US" sz="2300" dirty="0" smtClean="0"/>
              <a:t>. </a:t>
            </a:r>
            <a:endParaRPr lang="en-US" sz="2300" dirty="0"/>
          </a:p>
        </p:txBody>
      </p:sp>
    </p:spTree>
    <p:extLst>
      <p:ext uri="{BB962C8B-B14F-4D97-AF65-F5344CB8AC3E}">
        <p14:creationId xmlns:p14="http://schemas.microsoft.com/office/powerpoint/2010/main" val="380406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rgbClr val="F12503"/>
                                      </p:to>
                                    </p:animClr>
                                    <p:animClr clrSpc="rgb" dir="cw">
                                      <p:cBhvr>
                                        <p:cTn id="7" dur="500" fill="hold"/>
                                        <p:tgtEl>
                                          <p:spTgt spid="4">
                                            <p:txEl>
                                              <p:pRg st="2" end="2"/>
                                            </p:txEl>
                                          </p:spTgt>
                                        </p:tgtEl>
                                        <p:attrNameLst>
                                          <p:attrName>fillcolor</p:attrName>
                                        </p:attrNameLst>
                                      </p:cBhvr>
                                      <p:to>
                                        <a:srgbClr val="F12503"/>
                                      </p:to>
                                    </p:animClr>
                                    <p:set>
                                      <p:cBhvr>
                                        <p:cTn id="8" dur="500" fill="hold"/>
                                        <p:tgtEl>
                                          <p:spTgt spid="4">
                                            <p:txEl>
                                              <p:pRg st="2" end="2"/>
                                            </p:txEl>
                                          </p:spTgt>
                                        </p:tgtEl>
                                        <p:attrNameLst>
                                          <p:attrName>fill.type</p:attrName>
                                        </p:attrNameLst>
                                      </p:cBhvr>
                                      <p:to>
                                        <p:strVal val="solid"/>
                                      </p:to>
                                    </p:set>
                                    <p:set>
                                      <p:cBhvr>
                                        <p:cTn id="9" dur="500" fill="hold"/>
                                        <p:tgtEl>
                                          <p:spTgt spid="4">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4">
                                            <p:txEl>
                                              <p:pRg st="3" end="3"/>
                                            </p:txEl>
                                          </p:spTgt>
                                        </p:tgtEl>
                                        <p:attrNameLst>
                                          <p:attrName>style.color</p:attrName>
                                        </p:attrNameLst>
                                      </p:cBhvr>
                                      <p:to>
                                        <a:srgbClr val="F12503"/>
                                      </p:to>
                                    </p:animClr>
                                    <p:animClr clrSpc="rgb" dir="cw">
                                      <p:cBhvr>
                                        <p:cTn id="14" dur="500" fill="hold"/>
                                        <p:tgtEl>
                                          <p:spTgt spid="4">
                                            <p:txEl>
                                              <p:pRg st="3" end="3"/>
                                            </p:txEl>
                                          </p:spTgt>
                                        </p:tgtEl>
                                        <p:attrNameLst>
                                          <p:attrName>fillcolor</p:attrName>
                                        </p:attrNameLst>
                                      </p:cBhvr>
                                      <p:to>
                                        <a:srgbClr val="F12503"/>
                                      </p:to>
                                    </p:animClr>
                                    <p:set>
                                      <p:cBhvr>
                                        <p:cTn id="15" dur="500" fill="hold"/>
                                        <p:tgtEl>
                                          <p:spTgt spid="4">
                                            <p:txEl>
                                              <p:pRg st="3" end="3"/>
                                            </p:txEl>
                                          </p:spTgt>
                                        </p:tgtEl>
                                        <p:attrNameLst>
                                          <p:attrName>fill.type</p:attrName>
                                        </p:attrNameLst>
                                      </p:cBhvr>
                                      <p:to>
                                        <p:strVal val="solid"/>
                                      </p:to>
                                    </p:set>
                                    <p:set>
                                      <p:cBhvr>
                                        <p:cTn id="16" dur="500" fill="hold"/>
                                        <p:tgtEl>
                                          <p:spTgt spid="4">
                                            <p:txEl>
                                              <p:pRg st="3" end="3"/>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267200" y="76200"/>
            <a:ext cx="0" cy="6705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3400" y="2132856"/>
            <a:ext cx="4876800" cy="1631216"/>
          </a:xfrm>
          <a:prstGeom prst="rect">
            <a:avLst/>
          </a:prstGeom>
        </p:spPr>
        <p:txBody>
          <a:bodyPr wrap="square">
            <a:spAutoFit/>
          </a:bodyPr>
          <a:lstStyle/>
          <a:p>
            <a:r>
              <a:rPr lang="en-US" sz="2500" i="1" dirty="0"/>
              <a:t>Trăng cứ tròn </a:t>
            </a:r>
            <a:r>
              <a:rPr lang="en-US" sz="2500" i="1" dirty="0" smtClean="0"/>
              <a:t>vành vạnh</a:t>
            </a:r>
            <a:endParaRPr lang="en-US" sz="2500" dirty="0"/>
          </a:p>
          <a:p>
            <a:r>
              <a:rPr lang="en-US" sz="2500" i="1" dirty="0" smtClean="0"/>
              <a:t>kể chi người vô tình</a:t>
            </a:r>
            <a:endParaRPr lang="en-US" sz="2500" dirty="0"/>
          </a:p>
          <a:p>
            <a:r>
              <a:rPr lang="en-US" sz="2500" i="1" dirty="0" smtClean="0"/>
              <a:t>ánh </a:t>
            </a:r>
            <a:r>
              <a:rPr lang="en-US" sz="2500" i="1" dirty="0"/>
              <a:t>trăng im phăng </a:t>
            </a:r>
            <a:r>
              <a:rPr lang="en-US" sz="2500" i="1" dirty="0" smtClean="0"/>
              <a:t>phắc</a:t>
            </a:r>
          </a:p>
          <a:p>
            <a:r>
              <a:rPr lang="en-US" sz="2500" i="1" dirty="0" smtClean="0"/>
              <a:t>đủ </a:t>
            </a:r>
            <a:r>
              <a:rPr lang="en-US" sz="2500" i="1" dirty="0"/>
              <a:t>cho ta giật mình.</a:t>
            </a:r>
            <a:endParaRPr lang="en-US" sz="2500" dirty="0"/>
          </a:p>
        </p:txBody>
      </p:sp>
      <p:sp>
        <p:nvSpPr>
          <p:cNvPr id="5" name="Rectangle 4"/>
          <p:cNvSpPr/>
          <p:nvPr/>
        </p:nvSpPr>
        <p:spPr>
          <a:xfrm>
            <a:off x="4343400" y="242292"/>
            <a:ext cx="7107560" cy="6463308"/>
          </a:xfrm>
          <a:prstGeom prst="rect">
            <a:avLst/>
          </a:prstGeom>
        </p:spPr>
        <p:txBody>
          <a:bodyPr wrap="square">
            <a:spAutoFit/>
          </a:bodyPr>
          <a:lstStyle/>
          <a:p>
            <a:pPr marL="0" marR="0" algn="just">
              <a:spcBef>
                <a:spcPts val="0"/>
              </a:spcBef>
              <a:spcAft>
                <a:spcPts val="0"/>
              </a:spcAft>
            </a:pPr>
            <a:r>
              <a:rPr lang="en-US" sz="2300" dirty="0" smtClean="0">
                <a:latin typeface="Arial" pitchFamily="34" charset="0"/>
                <a:ea typeface="Times New Roman" panose="02020603050405020304" pitchFamily="18" charset="0"/>
                <a:cs typeface="Arial" pitchFamily="34" charset="0"/>
              </a:rPr>
              <a:t>- Đoạn </a:t>
            </a:r>
            <a:r>
              <a:rPr lang="en-US" sz="2300" dirty="0">
                <a:latin typeface="Arial" pitchFamily="34" charset="0"/>
                <a:ea typeface="Times New Roman" panose="02020603050405020304" pitchFamily="18" charset="0"/>
                <a:cs typeface="Arial" pitchFamily="34" charset="0"/>
              </a:rPr>
              <a:t>trích trong bài thơ </a:t>
            </a:r>
            <a:r>
              <a:rPr lang="en-US" sz="2300" i="1" dirty="0" err="1">
                <a:latin typeface="Arial" pitchFamily="34" charset="0"/>
                <a:ea typeface="Times New Roman" panose="02020603050405020304" pitchFamily="18" charset="0"/>
                <a:cs typeface="Arial" pitchFamily="34" charset="0"/>
              </a:rPr>
              <a:t>Ánh</a:t>
            </a:r>
            <a:r>
              <a:rPr lang="en-US" sz="2300" i="1" dirty="0">
                <a:latin typeface="Arial" pitchFamily="34" charset="0"/>
                <a:ea typeface="Times New Roman" panose="02020603050405020304" pitchFamily="18" charset="0"/>
                <a:cs typeface="Arial" pitchFamily="34" charset="0"/>
              </a:rPr>
              <a:t> </a:t>
            </a:r>
            <a:r>
              <a:rPr lang="en-US" sz="2300" i="1" dirty="0" err="1" smtClean="0">
                <a:latin typeface="Arial" pitchFamily="34" charset="0"/>
                <a:ea typeface="Times New Roman" panose="02020603050405020304" pitchFamily="18" charset="0"/>
                <a:cs typeface="Arial" pitchFamily="34" charset="0"/>
              </a:rPr>
              <a:t>trăng</a:t>
            </a:r>
            <a:r>
              <a:rPr lang="en-US" sz="2300" i="1" dirty="0" smtClean="0">
                <a:latin typeface="Arial" pitchFamily="34" charset="0"/>
                <a:ea typeface="Times New Roman" panose="02020603050405020304" pitchFamily="18" charset="0"/>
                <a:cs typeface="Arial" pitchFamily="34" charset="0"/>
              </a:rPr>
              <a:t>:</a:t>
            </a:r>
            <a:endParaRPr lang="en-US" sz="2300" i="1" dirty="0">
              <a:latin typeface="Arial" pitchFamily="34" charset="0"/>
              <a:ea typeface="Times New Roman" panose="02020603050405020304" pitchFamily="18" charset="0"/>
              <a:cs typeface="Arial" pitchFamily="34" charset="0"/>
            </a:endParaRPr>
          </a:p>
          <a:p>
            <a:pPr marL="0" marR="0" indent="360045" algn="just">
              <a:spcBef>
                <a:spcPts val="0"/>
              </a:spcBef>
              <a:spcAft>
                <a:spcPts val="0"/>
              </a:spcAft>
            </a:pPr>
            <a:r>
              <a:rPr lang="en-US" sz="2300" b="1" dirty="0" smtClean="0">
                <a:solidFill>
                  <a:srgbClr val="FFFF00"/>
                </a:solidFill>
                <a:latin typeface="Arial" pitchFamily="34" charset="0"/>
                <a:ea typeface="Times New Roman" panose="02020603050405020304" pitchFamily="18" charset="0"/>
                <a:cs typeface="Arial" pitchFamily="34" charset="0"/>
              </a:rPr>
              <a:t>+ Tình </a:t>
            </a:r>
            <a:r>
              <a:rPr lang="en-US" sz="2300" b="1" dirty="0">
                <a:solidFill>
                  <a:srgbClr val="FFFF00"/>
                </a:solidFill>
                <a:latin typeface="Arial" pitchFamily="34" charset="0"/>
                <a:ea typeface="Times New Roman" panose="02020603050405020304" pitchFamily="18" charset="0"/>
                <a:cs typeface="Arial" pitchFamily="34" charset="0"/>
              </a:rPr>
              <a:t>cảm và thái độ của trăng:</a:t>
            </a:r>
          </a:p>
          <a:p>
            <a:pPr marR="0" algn="just">
              <a:spcBef>
                <a:spcPts val="0"/>
              </a:spcBef>
              <a:spcAft>
                <a:spcPts val="0"/>
              </a:spcAft>
              <a:buFont typeface="Arial" pitchFamily="34" charset="0"/>
              <a:buChar char="•"/>
            </a:pPr>
            <a:r>
              <a:rPr lang="en-US" sz="2300" dirty="0" smtClean="0">
                <a:solidFill>
                  <a:srgbClr val="FFFF00"/>
                </a:solidFill>
                <a:latin typeface="Arial" pitchFamily="34" charset="0"/>
                <a:ea typeface="Times New Roman" panose="02020603050405020304" pitchFamily="18" charset="0"/>
                <a:cs typeface="Arial" pitchFamily="34" charset="0"/>
              </a:rPr>
              <a:t> </a:t>
            </a:r>
            <a:r>
              <a:rPr lang="en-US" sz="2300" b="1" i="1" dirty="0">
                <a:solidFill>
                  <a:srgbClr val="FFFF00"/>
                </a:solidFill>
                <a:latin typeface="Arial" pitchFamily="34" charset="0"/>
                <a:ea typeface="Times New Roman" panose="02020603050405020304" pitchFamily="18" charset="0"/>
                <a:cs typeface="Arial" pitchFamily="34" charset="0"/>
              </a:rPr>
              <a:t>cứ</a:t>
            </a:r>
            <a:r>
              <a:rPr lang="en-US" sz="2300" i="1" dirty="0">
                <a:latin typeface="Arial" pitchFamily="34" charset="0"/>
                <a:ea typeface="Times New Roman" panose="02020603050405020304" pitchFamily="18" charset="0"/>
                <a:cs typeface="Arial" pitchFamily="34" charset="0"/>
              </a:rPr>
              <a:t>:</a:t>
            </a:r>
            <a:r>
              <a:rPr lang="en-US" sz="2300" dirty="0">
                <a:latin typeface="Arial" pitchFamily="34" charset="0"/>
                <a:ea typeface="Times New Roman" panose="02020603050405020304" pitchFamily="18" charset="0"/>
                <a:cs typeface="Arial" pitchFamily="34" charset="0"/>
              </a:rPr>
              <a:t> trợ từ, khẳng định vẻ đẹp của trăng trước sau như một, không hề thay đổi</a:t>
            </a:r>
          </a:p>
          <a:p>
            <a:pPr marR="0" algn="just">
              <a:spcBef>
                <a:spcPts val="0"/>
              </a:spcBef>
              <a:spcAft>
                <a:spcPts val="0"/>
              </a:spcAft>
              <a:buFont typeface="Arial" pitchFamily="34" charset="0"/>
              <a:buChar char="•"/>
            </a:pPr>
            <a:r>
              <a:rPr lang="en-US" sz="2300" b="1" i="1" dirty="0" smtClean="0">
                <a:solidFill>
                  <a:srgbClr val="FFFF00"/>
                </a:solidFill>
                <a:latin typeface="Arial" pitchFamily="34" charset="0"/>
                <a:ea typeface="Times New Roman" panose="02020603050405020304" pitchFamily="18" charset="0"/>
                <a:cs typeface="Arial" pitchFamily="34" charset="0"/>
              </a:rPr>
              <a:t> </a:t>
            </a:r>
            <a:r>
              <a:rPr lang="en-US" sz="2300" b="1" i="1" dirty="0" err="1" smtClean="0">
                <a:solidFill>
                  <a:srgbClr val="FFFF00"/>
                </a:solidFill>
                <a:latin typeface="Arial" pitchFamily="34" charset="0"/>
                <a:ea typeface="Times New Roman" panose="02020603050405020304" pitchFamily="18" charset="0"/>
                <a:cs typeface="Arial" pitchFamily="34" charset="0"/>
              </a:rPr>
              <a:t>Trăng</a:t>
            </a:r>
            <a:r>
              <a:rPr lang="en-US" sz="2300" b="1" i="1" dirty="0" smtClean="0">
                <a:solidFill>
                  <a:srgbClr val="FFFF00"/>
                </a:solidFill>
                <a:latin typeface="Arial" pitchFamily="34" charset="0"/>
                <a:ea typeface="Times New Roman" panose="02020603050405020304" pitchFamily="18" charset="0"/>
                <a:cs typeface="Arial" pitchFamily="34" charset="0"/>
              </a:rPr>
              <a:t> </a:t>
            </a:r>
            <a:r>
              <a:rPr lang="en-US" sz="2300" b="1" i="1" dirty="0">
                <a:solidFill>
                  <a:srgbClr val="FFFF00"/>
                </a:solidFill>
                <a:latin typeface="Arial" pitchFamily="34" charset="0"/>
                <a:ea typeface="Times New Roman" panose="02020603050405020304" pitchFamily="18" charset="0"/>
                <a:cs typeface="Arial" pitchFamily="34" charset="0"/>
              </a:rPr>
              <a:t>tròn vành vạnh</a:t>
            </a:r>
            <a:r>
              <a:rPr lang="en-US" sz="2300" i="1" dirty="0">
                <a:latin typeface="Arial" pitchFamily="34" charset="0"/>
                <a:ea typeface="Times New Roman" panose="02020603050405020304" pitchFamily="18" charset="0"/>
                <a:cs typeface="Arial" pitchFamily="34" charset="0"/>
              </a:rPr>
              <a:t>: </a:t>
            </a:r>
            <a:r>
              <a:rPr lang="en-US" sz="2300" dirty="0">
                <a:latin typeface="Arial" pitchFamily="34" charset="0"/>
                <a:ea typeface="Times New Roman" panose="02020603050405020304" pitchFamily="18" charset="0"/>
                <a:cs typeface="Arial" pitchFamily="34" charset="0"/>
              </a:rPr>
              <a:t>Trăng vẫn vậy, tròn đầy, sáng rõ, vẹn nguyên như buổi ban đầu. Trăng là biểu tượng nghĩa tình của thiên nhiên, của quá khứ dù con người có đổi thay, vô tình </a:t>
            </a:r>
          </a:p>
          <a:p>
            <a:pPr marR="0" algn="just">
              <a:spcBef>
                <a:spcPts val="0"/>
              </a:spcBef>
              <a:spcAft>
                <a:spcPts val="0"/>
              </a:spcAft>
              <a:buFont typeface="Arial" pitchFamily="34" charset="0"/>
              <a:buChar char="•"/>
            </a:pPr>
            <a:r>
              <a:rPr lang="en-US" sz="2300" b="1" dirty="0" smtClean="0">
                <a:solidFill>
                  <a:srgbClr val="FFFF00"/>
                </a:solidFill>
                <a:latin typeface="Arial" pitchFamily="34" charset="0"/>
                <a:ea typeface="Times New Roman" panose="02020603050405020304" pitchFamily="18" charset="0"/>
                <a:cs typeface="Arial" pitchFamily="34" charset="0"/>
              </a:rPr>
              <a:t> </a:t>
            </a:r>
            <a:r>
              <a:rPr lang="en-US" sz="2300" b="1" i="1" dirty="0">
                <a:solidFill>
                  <a:srgbClr val="FFFF00"/>
                </a:solidFill>
                <a:latin typeface="Arial" pitchFamily="34" charset="0"/>
                <a:ea typeface="Times New Roman" panose="02020603050405020304" pitchFamily="18" charset="0"/>
                <a:cs typeface="Arial" pitchFamily="34" charset="0"/>
              </a:rPr>
              <a:t>kể chi người vô tình</a:t>
            </a:r>
            <a:r>
              <a:rPr lang="en-US" sz="2300" dirty="0">
                <a:latin typeface="Arial" pitchFamily="34" charset="0"/>
                <a:ea typeface="Times New Roman" panose="02020603050405020304" pitchFamily="18" charset="0"/>
                <a:cs typeface="Arial" pitchFamily="34" charset="0"/>
              </a:rPr>
              <a:t>: Thái độ bao dung, độ lượng của trăng với người lính, của quá khứ, của con người với những kẻ vô tình</a:t>
            </a:r>
          </a:p>
          <a:p>
            <a:pPr marR="0" algn="just">
              <a:spcBef>
                <a:spcPts val="0"/>
              </a:spcBef>
              <a:spcAft>
                <a:spcPts val="0"/>
              </a:spcAft>
              <a:buFont typeface="Arial" pitchFamily="34" charset="0"/>
              <a:buChar char="•"/>
            </a:pPr>
            <a:r>
              <a:rPr lang="en-US" sz="2300" b="1" i="1" dirty="0" smtClean="0">
                <a:solidFill>
                  <a:srgbClr val="FFFF00"/>
                </a:solidFill>
                <a:latin typeface="Arial" pitchFamily="34" charset="0"/>
                <a:ea typeface="Times New Roman" panose="02020603050405020304" pitchFamily="18" charset="0"/>
                <a:cs typeface="Arial" pitchFamily="34" charset="0"/>
              </a:rPr>
              <a:t> </a:t>
            </a:r>
            <a:r>
              <a:rPr lang="en-US" sz="2300" b="1" i="1" dirty="0" err="1" smtClean="0">
                <a:solidFill>
                  <a:srgbClr val="FFFF00"/>
                </a:solidFill>
                <a:latin typeface="Arial" pitchFamily="34" charset="0"/>
                <a:ea typeface="Times New Roman" panose="02020603050405020304" pitchFamily="18" charset="0"/>
                <a:cs typeface="Arial" pitchFamily="34" charset="0"/>
              </a:rPr>
              <a:t>ánh</a:t>
            </a:r>
            <a:r>
              <a:rPr lang="en-US" sz="2300" b="1" i="1" dirty="0" smtClean="0">
                <a:solidFill>
                  <a:srgbClr val="FFFF00"/>
                </a:solidFill>
                <a:latin typeface="Arial" pitchFamily="34" charset="0"/>
                <a:ea typeface="Times New Roman" panose="02020603050405020304" pitchFamily="18" charset="0"/>
                <a:cs typeface="Arial" pitchFamily="34" charset="0"/>
              </a:rPr>
              <a:t> </a:t>
            </a:r>
            <a:r>
              <a:rPr lang="en-US" sz="2300" b="1" i="1" dirty="0">
                <a:solidFill>
                  <a:srgbClr val="FFFF00"/>
                </a:solidFill>
                <a:latin typeface="Arial" pitchFamily="34" charset="0"/>
                <a:ea typeface="Times New Roman" panose="02020603050405020304" pitchFamily="18" charset="0"/>
                <a:cs typeface="Arial" pitchFamily="34" charset="0"/>
              </a:rPr>
              <a:t>trăng im phăng phắc</a:t>
            </a:r>
            <a:r>
              <a:rPr lang="en-US" sz="2300" i="1" dirty="0">
                <a:latin typeface="Arial" pitchFamily="34" charset="0"/>
                <a:ea typeface="Times New Roman" panose="02020603050405020304" pitchFamily="18" charset="0"/>
                <a:cs typeface="Arial" pitchFamily="34" charset="0"/>
              </a:rPr>
              <a:t>: </a:t>
            </a:r>
            <a:r>
              <a:rPr lang="en-US" sz="2300" dirty="0">
                <a:latin typeface="Arial" pitchFamily="34" charset="0"/>
                <a:ea typeface="Times New Roman" panose="02020603050405020304" pitchFamily="18" charset="0"/>
                <a:cs typeface="Arial" pitchFamily="34" charset="0"/>
              </a:rPr>
              <a:t>Trăng được nhân hóa, lặng im không nói nhưng nhân vật trữ tình như cảm nhận trăng đang trách móc, đang nghiêm khắc nhắc nhở. Chính sự nghiêm khắc trong im lặng mà bao dung ấy khiến người lính thức tỉnh, kịp có cơ hội để níu giữ quá khứ, níu giữ tấm lòng trong sạch, thanh cao.</a:t>
            </a:r>
            <a:endParaRPr lang="en-US" sz="2300" dirty="0">
              <a:effectLst/>
              <a:latin typeface="Arial" pitchFamily="34" charset="0"/>
              <a:ea typeface="Times New Roman" panose="02020603050405020304" pitchFamily="18" charset="0"/>
              <a:cs typeface="Arial" pitchFamily="34" charset="0"/>
            </a:endParaRPr>
          </a:p>
        </p:txBody>
      </p:sp>
      <p:cxnSp>
        <p:nvCxnSpPr>
          <p:cNvPr id="17" name="Straight Connector 16"/>
          <p:cNvCxnSpPr/>
          <p:nvPr/>
        </p:nvCxnSpPr>
        <p:spPr>
          <a:xfrm>
            <a:off x="685800" y="2589212"/>
            <a:ext cx="335280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5800" y="2895600"/>
            <a:ext cx="274320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 y="3276600"/>
            <a:ext cx="335280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25166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500"/>
                                        <p:tgtEl>
                                          <p:spTgt spid="21"/>
                                        </p:tgtEl>
                                      </p:cBhvr>
                                    </p:animEffect>
                                  </p:childTnLst>
                                </p:cTn>
                              </p:par>
                              <p:par>
                                <p:cTn id="11" presetID="4" presetClass="entr" presetSubtype="16"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ox(i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down)">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ipe(down)">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303912" y="476672"/>
            <a:ext cx="0" cy="576064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368" y="2132856"/>
            <a:ext cx="4752528" cy="2062103"/>
          </a:xfrm>
          <a:prstGeom prst="rect">
            <a:avLst/>
          </a:prstGeom>
        </p:spPr>
        <p:txBody>
          <a:bodyPr wrap="square">
            <a:spAutoFit/>
          </a:bodyPr>
          <a:lstStyle/>
          <a:p>
            <a:r>
              <a:rPr lang="en-US" sz="3200" i="1" dirty="0"/>
              <a:t>Trăng cứ tròn </a:t>
            </a:r>
            <a:r>
              <a:rPr lang="en-US" sz="3200" i="1" dirty="0" smtClean="0"/>
              <a:t>vành vạnh</a:t>
            </a:r>
            <a:endParaRPr lang="en-US" sz="3200" dirty="0"/>
          </a:p>
          <a:p>
            <a:r>
              <a:rPr lang="en-US" sz="3200" i="1" dirty="0" smtClean="0"/>
              <a:t>kể chi người vô tình</a:t>
            </a:r>
            <a:endParaRPr lang="en-US" sz="3200" dirty="0"/>
          </a:p>
          <a:p>
            <a:r>
              <a:rPr lang="en-US" sz="3200" i="1" dirty="0" smtClean="0"/>
              <a:t>ánh </a:t>
            </a:r>
            <a:r>
              <a:rPr lang="en-US" sz="3200" i="1" dirty="0"/>
              <a:t>trăng im phăng </a:t>
            </a:r>
            <a:r>
              <a:rPr lang="en-US" sz="3200" i="1" dirty="0" smtClean="0"/>
              <a:t>phắc</a:t>
            </a:r>
          </a:p>
          <a:p>
            <a:r>
              <a:rPr lang="en-US" sz="3200" i="1" dirty="0" smtClean="0"/>
              <a:t>đủ </a:t>
            </a:r>
            <a:r>
              <a:rPr lang="en-US" sz="3200" i="1" dirty="0"/>
              <a:t>cho ta giật mình.</a:t>
            </a:r>
            <a:endParaRPr lang="en-US" sz="3200" dirty="0"/>
          </a:p>
        </p:txBody>
      </p:sp>
      <p:sp>
        <p:nvSpPr>
          <p:cNvPr id="13" name="Rectangle 12"/>
          <p:cNvSpPr/>
          <p:nvPr/>
        </p:nvSpPr>
        <p:spPr>
          <a:xfrm>
            <a:off x="5334000" y="476672"/>
            <a:ext cx="6456040" cy="5940088"/>
          </a:xfrm>
          <a:prstGeom prst="rect">
            <a:avLst/>
          </a:prstGeom>
        </p:spPr>
        <p:txBody>
          <a:bodyPr wrap="square">
            <a:spAutoFit/>
          </a:bodyPr>
          <a:lstStyle/>
          <a:p>
            <a:pPr algn="just">
              <a:spcBef>
                <a:spcPts val="600"/>
              </a:spcBef>
              <a:spcAft>
                <a:spcPts val="600"/>
              </a:spcAft>
            </a:pPr>
            <a:r>
              <a:rPr lang="en-US" sz="2400" b="1" dirty="0" smtClean="0">
                <a:solidFill>
                  <a:srgbClr val="FFFF00"/>
                </a:solidFill>
              </a:rPr>
              <a:t>+ Suy </a:t>
            </a:r>
            <a:r>
              <a:rPr lang="en-US" sz="2400" b="1" dirty="0">
                <a:solidFill>
                  <a:srgbClr val="FFFF00"/>
                </a:solidFill>
              </a:rPr>
              <a:t>ngẫm của con </a:t>
            </a:r>
            <a:r>
              <a:rPr lang="en-US" sz="2400" b="1" dirty="0" err="1" smtClean="0">
                <a:solidFill>
                  <a:srgbClr val="FFFF00"/>
                </a:solidFill>
              </a:rPr>
              <a:t>người</a:t>
            </a:r>
            <a:r>
              <a:rPr lang="en-US" sz="2400" b="1" dirty="0" smtClean="0">
                <a:solidFill>
                  <a:srgbClr val="FFFF00"/>
                </a:solidFill>
              </a:rPr>
              <a:t>:</a:t>
            </a:r>
            <a:endParaRPr lang="en-US" sz="2400" b="1" dirty="0">
              <a:solidFill>
                <a:srgbClr val="FFFF00"/>
              </a:solidFill>
            </a:endParaRPr>
          </a:p>
          <a:p>
            <a:pPr algn="just">
              <a:spcBef>
                <a:spcPts val="600"/>
              </a:spcBef>
              <a:spcAft>
                <a:spcPts val="600"/>
              </a:spcAft>
              <a:buFont typeface="Arial" pitchFamily="34" charset="0"/>
              <a:buChar char="•"/>
            </a:pPr>
            <a:r>
              <a:rPr lang="en-US" sz="2400" dirty="0" smtClean="0"/>
              <a:t> Sự </a:t>
            </a:r>
            <a:r>
              <a:rPr lang="en-US" sz="2400" dirty="0"/>
              <a:t>vận động từ hình ảnh </a:t>
            </a:r>
            <a:r>
              <a:rPr lang="en-US" sz="2400" i="1" dirty="0"/>
              <a:t>vầng trăng</a:t>
            </a:r>
            <a:r>
              <a:rPr lang="en-US" sz="2400" dirty="0"/>
              <a:t> ở các khổ thơ trước sang </a:t>
            </a:r>
            <a:r>
              <a:rPr lang="en-US" sz="2400" i="1" dirty="0"/>
              <a:t>ánh trăng</a:t>
            </a:r>
            <a:r>
              <a:rPr lang="en-US" sz="2400" dirty="0"/>
              <a:t> ở khổ cuối muốn nhấn mạnh ánh sáng của trăng soi chiếu tâm hồn con người, khiến con người tự thức tỉnh, ánh sáng của lương tri giúp con người </a:t>
            </a:r>
            <a:r>
              <a:rPr lang="en-US" sz="2400" dirty="0" err="1"/>
              <a:t>tỉnh</a:t>
            </a:r>
            <a:r>
              <a:rPr lang="en-US" sz="2400" dirty="0"/>
              <a:t> </a:t>
            </a:r>
            <a:r>
              <a:rPr lang="en-US" sz="2400" dirty="0" err="1" smtClean="0"/>
              <a:t>ngộ</a:t>
            </a:r>
            <a:endParaRPr lang="en-US" sz="2400" dirty="0" smtClean="0"/>
          </a:p>
          <a:p>
            <a:pPr algn="just">
              <a:spcBef>
                <a:spcPts val="600"/>
              </a:spcBef>
              <a:spcAft>
                <a:spcPts val="600"/>
              </a:spcAft>
              <a:buFont typeface="Arial" pitchFamily="34" charset="0"/>
              <a:buChar char="•"/>
            </a:pPr>
            <a:r>
              <a:rPr lang="en-US" sz="2400" b="1" i="1" dirty="0"/>
              <a:t> </a:t>
            </a:r>
            <a:r>
              <a:rPr lang="en-US" sz="2400" b="1" i="1" dirty="0" err="1" smtClean="0">
                <a:solidFill>
                  <a:srgbClr val="FFFF00"/>
                </a:solidFill>
              </a:rPr>
              <a:t>đủ</a:t>
            </a:r>
            <a:r>
              <a:rPr lang="en-US" sz="2400" b="1" i="1" dirty="0" smtClean="0">
                <a:solidFill>
                  <a:srgbClr val="FFFF00"/>
                </a:solidFill>
              </a:rPr>
              <a:t> </a:t>
            </a:r>
            <a:r>
              <a:rPr lang="en-US" sz="2400" b="1" i="1" dirty="0">
                <a:solidFill>
                  <a:srgbClr val="FFFF00"/>
                </a:solidFill>
              </a:rPr>
              <a:t>cho ta giật mình</a:t>
            </a:r>
            <a:r>
              <a:rPr lang="en-US" sz="2400" dirty="0" smtClean="0"/>
              <a:t>: </a:t>
            </a:r>
            <a:r>
              <a:rPr lang="en-US" sz="2400" dirty="0"/>
              <a:t>Giật mình để biết nghĩ suy, </a:t>
            </a:r>
            <a:r>
              <a:rPr lang="en-US" sz="2400" dirty="0" err="1" smtClean="0"/>
              <a:t>nhận</a:t>
            </a:r>
            <a:r>
              <a:rPr lang="en-US" sz="2400" dirty="0" smtClean="0"/>
              <a:t> </a:t>
            </a:r>
            <a:r>
              <a:rPr lang="en-US" sz="2400" dirty="0"/>
              <a:t>ra sự vô tình, bạc bẽo, sự </a:t>
            </a:r>
            <a:r>
              <a:rPr lang="en-US" sz="2400" dirty="0" err="1"/>
              <a:t>nông</a:t>
            </a:r>
            <a:r>
              <a:rPr lang="en-US" sz="2400" dirty="0"/>
              <a:t> </a:t>
            </a:r>
            <a:r>
              <a:rPr lang="en-US" sz="2400" dirty="0" err="1" smtClean="0"/>
              <a:t>nổi</a:t>
            </a:r>
            <a:r>
              <a:rPr lang="en-US" sz="2400" dirty="0" smtClean="0"/>
              <a:t> </a:t>
            </a:r>
            <a:r>
              <a:rPr lang="en-US" sz="2400" dirty="0"/>
              <a:t>trong cách sống; giật mình để tự ăn năn, tự thấy mình phải thay đổi, phải sống có nghĩa tình, có nguồn cội; giật mình để nghiêm khắc nhắc nhở bản thân: sống không được phản bội quá khứ nghĩa tình, phản bội thiên nhiên, đất nước bình dị, hiền hậu</a:t>
            </a:r>
            <a:r>
              <a:rPr lang="en-US" sz="2400" dirty="0" smtClean="0"/>
              <a:t>.</a:t>
            </a:r>
            <a:endParaRPr lang="en-US" sz="2400" dirty="0"/>
          </a:p>
        </p:txBody>
      </p:sp>
      <p:cxnSp>
        <p:nvCxnSpPr>
          <p:cNvPr id="5" name="Straight Connector 4"/>
          <p:cNvCxnSpPr/>
          <p:nvPr/>
        </p:nvCxnSpPr>
        <p:spPr>
          <a:xfrm>
            <a:off x="481608" y="3590151"/>
            <a:ext cx="172819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4114800"/>
            <a:ext cx="327660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21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arn(inVertic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3220" y="1268760"/>
            <a:ext cx="10806608" cy="4832092"/>
          </a:xfrm>
          <a:prstGeom prst="rect">
            <a:avLst/>
          </a:prstGeom>
        </p:spPr>
        <p:txBody>
          <a:bodyPr wrap="square">
            <a:spAutoFit/>
          </a:bodyPr>
          <a:lstStyle/>
          <a:p>
            <a:pPr marL="0" marR="0" indent="360045" algn="just">
              <a:spcBef>
                <a:spcPts val="600"/>
              </a:spcBef>
              <a:spcAft>
                <a:spcPts val="600"/>
              </a:spcAft>
            </a:pPr>
            <a:r>
              <a:rPr lang="en-US" sz="3200" b="1" dirty="0" smtClean="0">
                <a:solidFill>
                  <a:srgbClr val="FFFF00"/>
                </a:solidFill>
                <a:latin typeface="Arial" pitchFamily="34" charset="0"/>
                <a:ea typeface="Times New Roman" panose="02020603050405020304" pitchFamily="18" charset="0"/>
                <a:cs typeface="Arial" pitchFamily="34" charset="0"/>
              </a:rPr>
              <a:t>- </a:t>
            </a:r>
            <a:r>
              <a:rPr lang="en-US" sz="3200" b="1" dirty="0">
                <a:solidFill>
                  <a:srgbClr val="FFFF00"/>
                </a:solidFill>
                <a:latin typeface="Arial" pitchFamily="34" charset="0"/>
                <a:ea typeface="Times New Roman" panose="02020603050405020304" pitchFamily="18" charset="0"/>
                <a:cs typeface="Arial" pitchFamily="34" charset="0"/>
              </a:rPr>
              <a:t>Điểm tương đồng và khác biệt:</a:t>
            </a:r>
          </a:p>
          <a:p>
            <a:pPr marL="0" marR="0" indent="360045" algn="just">
              <a:spcBef>
                <a:spcPts val="600"/>
              </a:spcBef>
              <a:spcAft>
                <a:spcPts val="600"/>
              </a:spcAft>
            </a:pPr>
            <a:r>
              <a:rPr lang="en-US" sz="3200" dirty="0" smtClean="0">
                <a:solidFill>
                  <a:srgbClr val="FFFF00"/>
                </a:solidFill>
                <a:latin typeface="Arial" pitchFamily="34" charset="0"/>
                <a:ea typeface="Times New Roman" panose="02020603050405020304" pitchFamily="18" charset="0"/>
                <a:cs typeface="Arial" pitchFamily="34" charset="0"/>
              </a:rPr>
              <a:t>+ </a:t>
            </a:r>
            <a:r>
              <a:rPr lang="en-US" sz="3200" dirty="0">
                <a:solidFill>
                  <a:srgbClr val="FFFF00"/>
                </a:solidFill>
                <a:latin typeface="Arial" pitchFamily="34" charset="0"/>
                <a:ea typeface="Times New Roman" panose="02020603050405020304" pitchFamily="18" charset="0"/>
                <a:cs typeface="Arial" pitchFamily="34" charset="0"/>
              </a:rPr>
              <a:t>Điểm tương đồng: </a:t>
            </a:r>
          </a:p>
          <a:p>
            <a:pPr marL="0" marR="0" indent="360045" algn="just">
              <a:spcBef>
                <a:spcPts val="600"/>
              </a:spcBef>
              <a:spcAft>
                <a:spcPts val="600"/>
              </a:spcAft>
            </a:pPr>
            <a:r>
              <a:rPr lang="en-US" sz="3200" dirty="0">
                <a:latin typeface="Arial" pitchFamily="34" charset="0"/>
                <a:ea typeface="Times New Roman" panose="02020603050405020304" pitchFamily="18" charset="0"/>
                <a:cs typeface="Arial" pitchFamily="34" charset="0"/>
              </a:rPr>
              <a:t>Với sự kết hợp hài hòa các yếu tố tự sự, biểu cảm và nghị luận, hình ảnh thơ giàu sức biểu cảm, Bằng Việt và Nguyễn Duy đều gửi gắm đến người đọc lời nhắn nhủ về thái độ sống ân nghĩa, thủy chung với quá khứ, với gia đình, với quê hương đất nước. Đó cũng chính là cội nguồn, là truyền thống đạo </a:t>
            </a:r>
            <a:r>
              <a:rPr lang="en-US" sz="3200" dirty="0" err="1">
                <a:latin typeface="Arial" pitchFamily="34" charset="0"/>
                <a:ea typeface="Times New Roman" panose="02020603050405020304" pitchFamily="18" charset="0"/>
                <a:cs typeface="Arial" pitchFamily="34" charset="0"/>
              </a:rPr>
              <a:t>lí</a:t>
            </a:r>
            <a:r>
              <a:rPr lang="en-US" sz="3200" dirty="0">
                <a:latin typeface="Arial" pitchFamily="34" charset="0"/>
                <a:ea typeface="Times New Roman" panose="02020603050405020304" pitchFamily="18" charset="0"/>
                <a:cs typeface="Arial" pitchFamily="34" charset="0"/>
              </a:rPr>
              <a:t> </a:t>
            </a:r>
            <a:r>
              <a:rPr lang="en-US" sz="3200" i="1" dirty="0" err="1" smtClean="0">
                <a:latin typeface="Arial" pitchFamily="34" charset="0"/>
                <a:ea typeface="Times New Roman" panose="02020603050405020304" pitchFamily="18" charset="0"/>
                <a:cs typeface="Arial" pitchFamily="34" charset="0"/>
              </a:rPr>
              <a:t>Uống</a:t>
            </a:r>
            <a:r>
              <a:rPr lang="en-US" sz="3200" i="1" dirty="0" smtClean="0">
                <a:latin typeface="Arial" pitchFamily="34" charset="0"/>
                <a:ea typeface="Times New Roman" panose="02020603050405020304" pitchFamily="18" charset="0"/>
                <a:cs typeface="Arial" pitchFamily="34" charset="0"/>
              </a:rPr>
              <a:t> </a:t>
            </a:r>
            <a:r>
              <a:rPr lang="en-US" sz="3200" i="1" dirty="0">
                <a:latin typeface="Arial" pitchFamily="34" charset="0"/>
                <a:ea typeface="Times New Roman" panose="02020603050405020304" pitchFamily="18" charset="0"/>
                <a:cs typeface="Arial" pitchFamily="34" charset="0"/>
              </a:rPr>
              <a:t>nước </a:t>
            </a:r>
            <a:r>
              <a:rPr lang="en-US" sz="3200" i="1" dirty="0" err="1">
                <a:latin typeface="Arial" pitchFamily="34" charset="0"/>
                <a:ea typeface="Times New Roman" panose="02020603050405020304" pitchFamily="18" charset="0"/>
                <a:cs typeface="Arial" pitchFamily="34" charset="0"/>
              </a:rPr>
              <a:t>nhớ</a:t>
            </a:r>
            <a:r>
              <a:rPr lang="en-US" sz="3200" i="1" dirty="0">
                <a:latin typeface="Arial" pitchFamily="34" charset="0"/>
                <a:ea typeface="Times New Roman" panose="02020603050405020304" pitchFamily="18" charset="0"/>
                <a:cs typeface="Arial" pitchFamily="34" charset="0"/>
              </a:rPr>
              <a:t> </a:t>
            </a:r>
            <a:r>
              <a:rPr lang="en-US" sz="3200" i="1" dirty="0" err="1" smtClean="0">
                <a:latin typeface="Arial" pitchFamily="34" charset="0"/>
                <a:ea typeface="Times New Roman" panose="02020603050405020304" pitchFamily="18" charset="0"/>
                <a:cs typeface="Arial" pitchFamily="34" charset="0"/>
              </a:rPr>
              <a:t>nguồn</a:t>
            </a:r>
            <a:r>
              <a:rPr lang="en-US" sz="3200" i="1" dirty="0" smtClean="0">
                <a:latin typeface="Arial" pitchFamily="34" charset="0"/>
                <a:ea typeface="Times New Roman" panose="02020603050405020304" pitchFamily="18" charset="0"/>
                <a:cs typeface="Arial" pitchFamily="34" charset="0"/>
              </a:rPr>
              <a:t> </a:t>
            </a:r>
            <a:r>
              <a:rPr lang="en-US" sz="3200" dirty="0">
                <a:latin typeface="Arial" pitchFamily="34" charset="0"/>
                <a:ea typeface="Times New Roman" panose="02020603050405020304" pitchFamily="18" charset="0"/>
                <a:cs typeface="Arial" pitchFamily="34" charset="0"/>
              </a:rPr>
              <a:t>tốt đẹp của dân tộc.</a:t>
            </a:r>
            <a:endParaRPr lang="en-US" sz="3200" dirty="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7985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392" y="457200"/>
            <a:ext cx="11089232" cy="6063198"/>
          </a:xfrm>
          <a:prstGeom prst="rect">
            <a:avLst/>
          </a:prstGeom>
        </p:spPr>
        <p:txBody>
          <a:bodyPr wrap="square">
            <a:spAutoFit/>
          </a:bodyPr>
          <a:lstStyle/>
          <a:p>
            <a:pPr marL="0" marR="0" indent="360045" algn="just">
              <a:spcBef>
                <a:spcPts val="600"/>
              </a:spcBef>
              <a:spcAft>
                <a:spcPts val="600"/>
              </a:spcAft>
            </a:pPr>
            <a:r>
              <a:rPr lang="en-US" sz="2400" b="1" dirty="0" smtClean="0">
                <a:solidFill>
                  <a:srgbClr val="FFFF00"/>
                </a:solidFill>
                <a:latin typeface="Arial" pitchFamily="34" charset="0"/>
                <a:ea typeface="Times New Roman" panose="02020603050405020304" pitchFamily="18" charset="0"/>
                <a:cs typeface="Arial" pitchFamily="34" charset="0"/>
              </a:rPr>
              <a:t>+ </a:t>
            </a:r>
            <a:r>
              <a:rPr lang="en-US" sz="2400" b="1" dirty="0">
                <a:solidFill>
                  <a:srgbClr val="FFFF00"/>
                </a:solidFill>
                <a:latin typeface="Arial" pitchFamily="34" charset="0"/>
                <a:ea typeface="Times New Roman" panose="02020603050405020304" pitchFamily="18" charset="0"/>
                <a:cs typeface="Arial" pitchFamily="34" charset="0"/>
              </a:rPr>
              <a:t>Điểm khác </a:t>
            </a:r>
            <a:r>
              <a:rPr lang="en-US" sz="2400" b="1" dirty="0" err="1">
                <a:solidFill>
                  <a:srgbClr val="FFFF00"/>
                </a:solidFill>
                <a:latin typeface="Arial" pitchFamily="34" charset="0"/>
                <a:ea typeface="Times New Roman" panose="02020603050405020304" pitchFamily="18" charset="0"/>
                <a:cs typeface="Arial" pitchFamily="34" charset="0"/>
              </a:rPr>
              <a:t>biệt</a:t>
            </a:r>
            <a:r>
              <a:rPr lang="en-US" sz="2400" b="1" dirty="0" smtClean="0">
                <a:solidFill>
                  <a:srgbClr val="FFFF00"/>
                </a:solidFill>
                <a:latin typeface="Arial" pitchFamily="34" charset="0"/>
                <a:ea typeface="Times New Roman" panose="02020603050405020304" pitchFamily="18" charset="0"/>
                <a:cs typeface="Arial" pitchFamily="34" charset="0"/>
              </a:rPr>
              <a:t>: </a:t>
            </a:r>
            <a:r>
              <a:rPr lang="en-US" sz="2400" b="1" dirty="0" err="1" smtClean="0">
                <a:latin typeface="Arial" pitchFamily="34" charset="0"/>
                <a:ea typeface="Times New Roman" panose="02020603050405020304" pitchFamily="18" charset="0"/>
                <a:cs typeface="Arial" pitchFamily="34" charset="0"/>
              </a:rPr>
              <a:t>Mỗi</a:t>
            </a:r>
            <a:r>
              <a:rPr lang="en-US" sz="2400" b="1" dirty="0" smtClean="0">
                <a:latin typeface="Arial" pitchFamily="34" charset="0"/>
                <a:ea typeface="Times New Roman" panose="02020603050405020304" pitchFamily="18" charset="0"/>
                <a:cs typeface="Arial" pitchFamily="34" charset="0"/>
              </a:rPr>
              <a:t> </a:t>
            </a:r>
            <a:r>
              <a:rPr lang="en-US" sz="2400" b="1" dirty="0">
                <a:latin typeface="Arial" pitchFamily="34" charset="0"/>
                <a:ea typeface="Times New Roman" panose="02020603050405020304" pitchFamily="18" charset="0"/>
                <a:cs typeface="Arial" pitchFamily="34" charset="0"/>
              </a:rPr>
              <a:t>nhà thơ có cách nhìn, cách nghĩ, cách khai thác hiện thực riêng.</a:t>
            </a:r>
          </a:p>
          <a:p>
            <a:pPr marL="0" marR="0" indent="360045" algn="just">
              <a:spcBef>
                <a:spcPts val="600"/>
              </a:spcBef>
              <a:spcAft>
                <a:spcPts val="600"/>
              </a:spcAft>
            </a:pPr>
            <a:r>
              <a:rPr lang="en-US" sz="2400" b="1" dirty="0" err="1" smtClean="0">
                <a:solidFill>
                  <a:srgbClr val="FFFF00"/>
                </a:solidFill>
                <a:latin typeface="Arial" pitchFamily="34" charset="0"/>
                <a:ea typeface="Times New Roman" panose="02020603050405020304" pitchFamily="18" charset="0"/>
                <a:cs typeface="Arial" pitchFamily="34" charset="0"/>
              </a:rPr>
              <a:t>Đoạn</a:t>
            </a:r>
            <a:r>
              <a:rPr lang="en-US" sz="2400" b="1" dirty="0" smtClean="0">
                <a:solidFill>
                  <a:srgbClr val="FFFF00"/>
                </a:solidFill>
                <a:latin typeface="Arial" pitchFamily="34" charset="0"/>
                <a:ea typeface="Times New Roman" panose="02020603050405020304" pitchFamily="18" charset="0"/>
                <a:cs typeface="Arial" pitchFamily="34" charset="0"/>
              </a:rPr>
              <a:t> </a:t>
            </a:r>
            <a:r>
              <a:rPr lang="en-US" sz="2400" b="1" dirty="0">
                <a:solidFill>
                  <a:srgbClr val="FFFF00"/>
                </a:solidFill>
                <a:latin typeface="Arial" pitchFamily="34" charset="0"/>
                <a:ea typeface="Times New Roman" panose="02020603050405020304" pitchFamily="18" charset="0"/>
                <a:cs typeface="Arial" pitchFamily="34" charset="0"/>
              </a:rPr>
              <a:t>trích </a:t>
            </a:r>
            <a:r>
              <a:rPr lang="en-US" sz="2400" b="1" i="1" dirty="0">
                <a:solidFill>
                  <a:srgbClr val="FFFF00"/>
                </a:solidFill>
                <a:latin typeface="Arial" pitchFamily="34" charset="0"/>
                <a:ea typeface="Times New Roman" panose="02020603050405020304" pitchFamily="18" charset="0"/>
                <a:cs typeface="Arial" pitchFamily="34" charset="0"/>
              </a:rPr>
              <a:t>Bếp lửa</a:t>
            </a:r>
            <a:r>
              <a:rPr lang="en-US" sz="2400" b="1" dirty="0">
                <a:solidFill>
                  <a:srgbClr val="FFFF00"/>
                </a:solidFill>
                <a:latin typeface="Arial" pitchFamily="34" charset="0"/>
                <a:ea typeface="Times New Roman" panose="02020603050405020304" pitchFamily="18" charset="0"/>
                <a:cs typeface="Arial" pitchFamily="34" charset="0"/>
              </a:rPr>
              <a:t>: </a:t>
            </a:r>
            <a:r>
              <a:rPr lang="en-US" sz="2400" b="1" dirty="0" err="1" smtClean="0">
                <a:solidFill>
                  <a:srgbClr val="FFFFFF"/>
                </a:solidFill>
                <a:latin typeface="Arial" pitchFamily="34" charset="0"/>
                <a:ea typeface="Times New Roman" panose="02020603050405020304" pitchFamily="18" charset="0"/>
                <a:cs typeface="Arial" pitchFamily="34" charset="0"/>
              </a:rPr>
              <a:t>Thể</a:t>
            </a:r>
            <a:r>
              <a:rPr lang="en-US" sz="2400" b="1" dirty="0" smtClean="0">
                <a:solidFill>
                  <a:srgbClr val="FFFFFF"/>
                </a:solidFill>
                <a:latin typeface="Arial" pitchFamily="34" charset="0"/>
                <a:ea typeface="Times New Roman" panose="02020603050405020304" pitchFamily="18" charset="0"/>
                <a:cs typeface="Arial" pitchFamily="34" charset="0"/>
              </a:rPr>
              <a:t> </a:t>
            </a:r>
            <a:r>
              <a:rPr lang="en-US" sz="2400" b="1" dirty="0" err="1" smtClean="0">
                <a:solidFill>
                  <a:srgbClr val="FFFFFF"/>
                </a:solidFill>
                <a:latin typeface="Arial" pitchFamily="34" charset="0"/>
                <a:ea typeface="Times New Roman" panose="02020603050405020304" pitchFamily="18" charset="0"/>
                <a:cs typeface="Arial" pitchFamily="34" charset="0"/>
              </a:rPr>
              <a:t>t</a:t>
            </a:r>
            <a:r>
              <a:rPr lang="en-US" sz="2400" b="1" dirty="0" err="1" smtClean="0">
                <a:latin typeface="Arial" pitchFamily="34" charset="0"/>
                <a:ea typeface="Times New Roman" panose="02020603050405020304" pitchFamily="18" charset="0"/>
                <a:cs typeface="Arial" pitchFamily="34" charset="0"/>
              </a:rPr>
              <a:t>hơ</a:t>
            </a:r>
            <a:r>
              <a:rPr lang="en-US" sz="2400" b="1" dirty="0" smtClean="0">
                <a:latin typeface="Arial" pitchFamily="34" charset="0"/>
                <a:ea typeface="Times New Roman" panose="02020603050405020304" pitchFamily="18" charset="0"/>
                <a:cs typeface="Arial" pitchFamily="34" charset="0"/>
              </a:rPr>
              <a:t> </a:t>
            </a:r>
            <a:r>
              <a:rPr lang="en-US" sz="2400" b="1" dirty="0">
                <a:latin typeface="Arial" pitchFamily="34" charset="0"/>
                <a:ea typeface="Times New Roman" panose="02020603050405020304" pitchFamily="18" charset="0"/>
                <a:cs typeface="Arial" pitchFamily="34" charset="0"/>
              </a:rPr>
              <a:t>tám chữ, âm hưởng giọng điệu tha thiết, tràn đầy cảm xúc cùng với sự sáng tạo hình ảnh bếp lửa gắn với hình ảnh người bà, nhà thơ đã mượn lời của người cháu nói với chính mình, hỏi để tự nhắc nhở mình, để bày tỏ tình cảm nhớ thương và lòng biết ơn bà. Tình cảm đó cũng chính là sự khởi đầu của tình yêu con người, tình yêu đất nước.</a:t>
            </a:r>
          </a:p>
          <a:p>
            <a:pPr marL="0" marR="0" indent="360045" algn="just">
              <a:spcBef>
                <a:spcPts val="600"/>
              </a:spcBef>
              <a:spcAft>
                <a:spcPts val="600"/>
              </a:spcAft>
            </a:pPr>
            <a:r>
              <a:rPr lang="en-US" sz="2400" b="1" dirty="0" err="1" smtClean="0">
                <a:solidFill>
                  <a:srgbClr val="FFFF00"/>
                </a:solidFill>
                <a:latin typeface="Arial" pitchFamily="34" charset="0"/>
                <a:ea typeface="Times New Roman" panose="02020603050405020304" pitchFamily="18" charset="0"/>
                <a:cs typeface="Arial" pitchFamily="34" charset="0"/>
              </a:rPr>
              <a:t>Đoạn</a:t>
            </a:r>
            <a:r>
              <a:rPr lang="en-US" sz="2400" b="1" dirty="0" smtClean="0">
                <a:solidFill>
                  <a:srgbClr val="FFFF00"/>
                </a:solidFill>
                <a:latin typeface="Arial" pitchFamily="34" charset="0"/>
                <a:ea typeface="Times New Roman" panose="02020603050405020304" pitchFamily="18" charset="0"/>
                <a:cs typeface="Arial" pitchFamily="34" charset="0"/>
              </a:rPr>
              <a:t> </a:t>
            </a:r>
            <a:r>
              <a:rPr lang="en-US" sz="2400" b="1" dirty="0">
                <a:solidFill>
                  <a:srgbClr val="FFFF00"/>
                </a:solidFill>
                <a:latin typeface="Arial" pitchFamily="34" charset="0"/>
                <a:ea typeface="Times New Roman" panose="02020603050405020304" pitchFamily="18" charset="0"/>
                <a:cs typeface="Arial" pitchFamily="34" charset="0"/>
              </a:rPr>
              <a:t>trích </a:t>
            </a:r>
            <a:r>
              <a:rPr lang="en-US" sz="2400" b="1" i="1" dirty="0">
                <a:solidFill>
                  <a:srgbClr val="FFFF00"/>
                </a:solidFill>
                <a:latin typeface="Arial" pitchFamily="34" charset="0"/>
                <a:ea typeface="Times New Roman" panose="02020603050405020304" pitchFamily="18" charset="0"/>
                <a:cs typeface="Arial" pitchFamily="34" charset="0"/>
              </a:rPr>
              <a:t>Ánh trăng</a:t>
            </a:r>
            <a:r>
              <a:rPr lang="en-US" sz="2400" b="1" dirty="0">
                <a:solidFill>
                  <a:srgbClr val="FFFF00"/>
                </a:solidFill>
                <a:latin typeface="Arial" pitchFamily="34" charset="0"/>
                <a:ea typeface="Times New Roman" panose="02020603050405020304" pitchFamily="18" charset="0"/>
                <a:cs typeface="Arial" pitchFamily="34" charset="0"/>
              </a:rPr>
              <a:t>: </a:t>
            </a:r>
            <a:r>
              <a:rPr lang="en-US" sz="2400" b="1" dirty="0" err="1" smtClean="0">
                <a:solidFill>
                  <a:srgbClr val="FFFFFF"/>
                </a:solidFill>
                <a:latin typeface="Arial" pitchFamily="34" charset="0"/>
                <a:ea typeface="Times New Roman" panose="02020603050405020304" pitchFamily="18" charset="0"/>
                <a:cs typeface="Arial" pitchFamily="34" charset="0"/>
              </a:rPr>
              <a:t>Thể</a:t>
            </a:r>
            <a:r>
              <a:rPr lang="en-US" sz="2400" b="1" dirty="0" smtClean="0">
                <a:solidFill>
                  <a:srgbClr val="FFFFFF"/>
                </a:solidFill>
                <a:latin typeface="Arial" pitchFamily="34" charset="0"/>
                <a:ea typeface="Times New Roman" panose="02020603050405020304" pitchFamily="18" charset="0"/>
                <a:cs typeface="Arial" pitchFamily="34" charset="0"/>
              </a:rPr>
              <a:t> </a:t>
            </a:r>
            <a:r>
              <a:rPr lang="en-US" sz="2400" b="1" dirty="0" err="1" smtClean="0">
                <a:solidFill>
                  <a:srgbClr val="FFFFFF"/>
                </a:solidFill>
                <a:latin typeface="Arial" pitchFamily="34" charset="0"/>
                <a:ea typeface="Times New Roman" panose="02020603050405020304" pitchFamily="18" charset="0"/>
                <a:cs typeface="Arial" pitchFamily="34" charset="0"/>
              </a:rPr>
              <a:t>t</a:t>
            </a:r>
            <a:r>
              <a:rPr lang="en-US" sz="2400" b="1" dirty="0" err="1" smtClean="0">
                <a:latin typeface="Arial" pitchFamily="34" charset="0"/>
                <a:ea typeface="Times New Roman" panose="02020603050405020304" pitchFamily="18" charset="0"/>
                <a:cs typeface="Arial" pitchFamily="34" charset="0"/>
              </a:rPr>
              <a:t>hơ</a:t>
            </a:r>
            <a:r>
              <a:rPr lang="en-US" sz="2400" b="1" dirty="0" smtClean="0">
                <a:latin typeface="Arial" pitchFamily="34" charset="0"/>
                <a:ea typeface="Times New Roman" panose="02020603050405020304" pitchFamily="18" charset="0"/>
                <a:cs typeface="Arial" pitchFamily="34" charset="0"/>
              </a:rPr>
              <a:t> </a:t>
            </a:r>
            <a:r>
              <a:rPr lang="en-US" sz="2400" b="1" dirty="0">
                <a:latin typeface="Arial" pitchFamily="34" charset="0"/>
                <a:ea typeface="Times New Roman" panose="02020603050405020304" pitchFamily="18" charset="0"/>
                <a:cs typeface="Arial" pitchFamily="34" charset="0"/>
              </a:rPr>
              <a:t>năm chữ, giọng điệu tâm tình nhẹ nhàng, sâu lắng mà chất chứa suy tư day dứt</a:t>
            </a:r>
            <a:r>
              <a:rPr lang="en-US" sz="2400" b="1">
                <a:latin typeface="Arial" pitchFamily="34" charset="0"/>
                <a:ea typeface="Times New Roman" panose="02020603050405020304" pitchFamily="18" charset="0"/>
                <a:cs typeface="Arial" pitchFamily="34" charset="0"/>
              </a:rPr>
              <a:t>, Nguyễn</a:t>
            </a:r>
            <a:r>
              <a:rPr lang="en-US" sz="2400">
                <a:latin typeface="Arial" pitchFamily="34" charset="0"/>
                <a:ea typeface="Times New Roman" panose="02020603050405020304" pitchFamily="18" charset="0"/>
                <a:cs typeface="Arial" pitchFamily="34" charset="0"/>
              </a:rPr>
              <a:t> </a:t>
            </a:r>
            <a:r>
              <a:rPr lang="en-US" sz="2400" b="1" smtClean="0">
                <a:latin typeface="Arial" pitchFamily="34" charset="0"/>
                <a:ea typeface="Times New Roman" panose="02020603050405020304" pitchFamily="18" charset="0"/>
                <a:cs typeface="Arial" pitchFamily="34" charset="0"/>
              </a:rPr>
              <a:t>Duy </a:t>
            </a:r>
            <a:r>
              <a:rPr lang="en-US" sz="2400" b="1" dirty="0">
                <a:latin typeface="Arial" pitchFamily="34" charset="0"/>
                <a:ea typeface="Times New Roman" panose="02020603050405020304" pitchFamily="18" charset="0"/>
                <a:cs typeface="Arial" pitchFamily="34" charset="0"/>
              </a:rPr>
              <a:t>đã khắc họa thành công hình ảnh ánh trăng mang vẻ đẹp thiên nhiên, đồng thời cũng là biểu tượng của quá khứ - nhân dân, đất nước; mượn lời của nhân vật trữ tình tự nói với chính mình để cảnh tỉnh, đánh thức, nhắc nhở thế hệ những người lính đã đi qua chiến tranh và cả thế hệ mai sau hãy biết sống ân nghĩa, thủy chung với đồng đội, với đồng bào, với quê hương đất nước.</a:t>
            </a:r>
            <a:endParaRPr lang="en-US" sz="2400" b="1" dirty="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3567588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784" y="559708"/>
            <a:ext cx="3960440"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rgbClr val="002060"/>
                </a:solidFill>
                <a:latin typeface="Arial" pitchFamily="34" charset="0"/>
                <a:cs typeface="Arial" pitchFamily="34" charset="0"/>
              </a:rPr>
              <a:t>* Đánh giá</a:t>
            </a:r>
            <a:endParaRPr lang="en-US" sz="3600" b="1" dirty="0">
              <a:solidFill>
                <a:srgbClr val="002060"/>
              </a:solidFill>
              <a:latin typeface="Arial" pitchFamily="34" charset="0"/>
              <a:cs typeface="Arial" pitchFamily="34" charset="0"/>
            </a:endParaRPr>
          </a:p>
        </p:txBody>
      </p:sp>
      <p:cxnSp>
        <p:nvCxnSpPr>
          <p:cNvPr id="5" name="Straight Connector 4"/>
          <p:cNvCxnSpPr>
            <a:stCxn id="2" idx="2"/>
          </p:cNvCxnSpPr>
          <p:nvPr/>
        </p:nvCxnSpPr>
        <p:spPr>
          <a:xfrm>
            <a:off x="6044004" y="1351796"/>
            <a:ext cx="0" cy="43204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52732" y="1783844"/>
            <a:ext cx="781287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52732" y="1772816"/>
            <a:ext cx="0" cy="57606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065604" y="1783844"/>
            <a:ext cx="0" cy="57606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664968" y="2668012"/>
            <a:ext cx="3640832" cy="3416320"/>
          </a:xfrm>
          <a:prstGeom prst="rect">
            <a:avLst/>
          </a:prstGeom>
          <a:solidFill>
            <a:srgbClr val="002060"/>
          </a:solidFill>
        </p:spPr>
        <p:txBody>
          <a:bodyPr wrap="square">
            <a:spAutoFit/>
          </a:bodyPr>
          <a:lstStyle/>
          <a:p>
            <a:pPr algn="just"/>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Thời</a:t>
            </a:r>
            <a:r>
              <a:rPr lang="en-US" sz="2400" b="1" dirty="0" smtClean="0">
                <a:latin typeface="Arial" pitchFamily="34" charset="0"/>
                <a:cs typeface="Arial" pitchFamily="34" charset="0"/>
              </a:rPr>
              <a:t> </a:t>
            </a:r>
            <a:r>
              <a:rPr lang="en-US" sz="2400" b="1" dirty="0">
                <a:latin typeface="Arial" pitchFamily="34" charset="0"/>
                <a:cs typeface="Arial" pitchFamily="34" charset="0"/>
              </a:rPr>
              <a:t>gian trôi đi, cuộc sống có nhiều thay đổi nhưng có những giá trị tinh thần, những tư tưởng đạo lí sẽ không đổi thay, sẽ còn mãi </a:t>
            </a:r>
            <a:r>
              <a:rPr lang="en-US" sz="2400" b="1" dirty="0" smtClean="0">
                <a:latin typeface="Arial" pitchFamily="34" charset="0"/>
                <a:cs typeface="Arial" pitchFamily="34" charset="0"/>
              </a:rPr>
              <a:t>với </a:t>
            </a:r>
            <a:r>
              <a:rPr lang="en-US" sz="2400" b="1" dirty="0">
                <a:latin typeface="Arial" pitchFamily="34" charset="0"/>
                <a:cs typeface="Arial" pitchFamily="34" charset="0"/>
              </a:rPr>
              <a:t>con người Việt Nam, dân tộc Việt Nam. </a:t>
            </a:r>
          </a:p>
        </p:txBody>
      </p:sp>
      <p:cxnSp>
        <p:nvCxnSpPr>
          <p:cNvPr id="14" name="Straight Arrow Connector 13"/>
          <p:cNvCxnSpPr/>
          <p:nvPr/>
        </p:nvCxnSpPr>
        <p:spPr>
          <a:xfrm>
            <a:off x="6044004" y="1783844"/>
            <a:ext cx="0" cy="57606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328248" y="4231870"/>
            <a:ext cx="496384"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75616" y="4232116"/>
            <a:ext cx="496384"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7200" y="2667000"/>
            <a:ext cx="3695855" cy="3046988"/>
          </a:xfrm>
          <a:prstGeom prst="rect">
            <a:avLst/>
          </a:prstGeom>
          <a:solidFill>
            <a:srgbClr val="002060"/>
          </a:solidFill>
        </p:spPr>
        <p:txBody>
          <a:bodyPr wrap="square">
            <a:spAutoFit/>
          </a:bodyPr>
          <a:lstStyle/>
          <a:p>
            <a:pPr marL="0" marR="0" indent="360045" algn="just">
              <a:spcBef>
                <a:spcPts val="0"/>
              </a:spcBef>
              <a:spcAft>
                <a:spcPts val="0"/>
              </a:spcAft>
            </a:pPr>
            <a:r>
              <a:rPr lang="en-US" sz="2400" b="1" dirty="0" err="1" smtClean="0">
                <a:latin typeface="Arial" pitchFamily="34" charset="0"/>
                <a:ea typeface="Times New Roman" panose="02020603050405020304" pitchFamily="18" charset="0"/>
                <a:cs typeface="Arial" pitchFamily="34" charset="0"/>
              </a:rPr>
              <a:t>Sử</a:t>
            </a:r>
            <a:r>
              <a:rPr lang="en-US" sz="2400" b="1" dirty="0" smtClean="0">
                <a:latin typeface="Arial" pitchFamily="34" charset="0"/>
                <a:ea typeface="Times New Roman" panose="02020603050405020304" pitchFamily="18" charset="0"/>
                <a:cs typeface="Arial" pitchFamily="34" charset="0"/>
              </a:rPr>
              <a:t> dụng </a:t>
            </a:r>
            <a:r>
              <a:rPr lang="en-US" sz="2400" b="1" smtClean="0">
                <a:latin typeface="Arial" pitchFamily="34" charset="0"/>
                <a:ea typeface="Times New Roman" panose="02020603050405020304" pitchFamily="18" charset="0"/>
                <a:cs typeface="Arial" pitchFamily="34" charset="0"/>
              </a:rPr>
              <a:t>các biện </a:t>
            </a:r>
            <a:r>
              <a:rPr lang="en-US" sz="2400" b="1" smtClean="0">
                <a:latin typeface="Arial" pitchFamily="34" charset="0"/>
                <a:cs typeface="Arial" pitchFamily="34" charset="0"/>
              </a:rPr>
              <a:t>pháp</a:t>
            </a:r>
            <a:r>
              <a:rPr lang="en-US" sz="2400" b="1" smtClean="0">
                <a:latin typeface="Arial" pitchFamily="34" charset="0"/>
                <a:ea typeface="Times New Roman" panose="02020603050405020304" pitchFamily="18" charset="0"/>
                <a:cs typeface="Arial" pitchFamily="34" charset="0"/>
              </a:rPr>
              <a:t> nghệ </a:t>
            </a:r>
            <a:r>
              <a:rPr lang="en-US" sz="2400" b="1" dirty="0" smtClean="0">
                <a:latin typeface="Arial" pitchFamily="34" charset="0"/>
                <a:ea typeface="Times New Roman" panose="02020603050405020304" pitchFamily="18" charset="0"/>
                <a:cs typeface="Arial" pitchFamily="34" charset="0"/>
              </a:rPr>
              <a:t>thuật cùng với </a:t>
            </a:r>
            <a:r>
              <a:rPr lang="en-US" sz="2400" b="1" dirty="0">
                <a:latin typeface="Arial" pitchFamily="34" charset="0"/>
                <a:ea typeface="Times New Roman" panose="02020603050405020304" pitchFamily="18" charset="0"/>
                <a:cs typeface="Arial" pitchFamily="34" charset="0"/>
              </a:rPr>
              <a:t>các hình ảnh thơ giàu ý </a:t>
            </a:r>
            <a:r>
              <a:rPr lang="en-US" sz="2400" b="1" dirty="0" smtClean="0">
                <a:latin typeface="Arial" pitchFamily="34" charset="0"/>
                <a:ea typeface="Times New Roman" panose="02020603050405020304" pitchFamily="18" charset="0"/>
                <a:cs typeface="Arial" pitchFamily="34" charset="0"/>
              </a:rPr>
              <a:t>nghĩa, </a:t>
            </a:r>
            <a:r>
              <a:rPr lang="en-US" sz="2400" b="1" dirty="0">
                <a:latin typeface="Arial" pitchFamily="34" charset="0"/>
                <a:ea typeface="Times New Roman" panose="02020603050405020304" pitchFamily="18" charset="0"/>
                <a:cs typeface="Arial" pitchFamily="34" charset="0"/>
              </a:rPr>
              <a:t>Bằng Việt và Nguyễn Duy đã thể hiện rất thành công </a:t>
            </a:r>
            <a:r>
              <a:rPr lang="en-US" sz="2400" b="1" dirty="0" smtClean="0">
                <a:latin typeface="Arial" pitchFamily="34" charset="0"/>
                <a:ea typeface="Times New Roman" panose="02020603050405020304" pitchFamily="18" charset="0"/>
                <a:cs typeface="Arial" pitchFamily="34" charset="0"/>
              </a:rPr>
              <a:t>vẻ đẹp của con người Việt Nam qua hai đoạn thơ.</a:t>
            </a:r>
            <a:endParaRPr lang="en-US" sz="2400" b="1" dirty="0">
              <a:effectLst/>
              <a:latin typeface="Arial" pitchFamily="34" charset="0"/>
              <a:ea typeface="Times New Roman" panose="02020603050405020304" pitchFamily="18" charset="0"/>
              <a:cs typeface="Arial" pitchFamily="34" charset="0"/>
            </a:endParaRPr>
          </a:p>
        </p:txBody>
      </p:sp>
      <p:sp>
        <p:nvSpPr>
          <p:cNvPr id="6" name="Rectangle 5"/>
          <p:cNvSpPr/>
          <p:nvPr/>
        </p:nvSpPr>
        <p:spPr>
          <a:xfrm>
            <a:off x="8959333" y="2677599"/>
            <a:ext cx="2875652" cy="2677656"/>
          </a:xfrm>
          <a:prstGeom prst="rect">
            <a:avLst/>
          </a:prstGeom>
          <a:solidFill>
            <a:srgbClr val="002060"/>
          </a:solidFill>
        </p:spPr>
        <p:txBody>
          <a:bodyPr wrap="square">
            <a:spAutoFit/>
          </a:bodyPr>
          <a:lstStyle/>
          <a:p>
            <a:pPr marL="0" marR="0" indent="360045" algn="just">
              <a:spcBef>
                <a:spcPts val="0"/>
              </a:spcBef>
              <a:spcAft>
                <a:spcPts val="0"/>
              </a:spcAft>
            </a:pPr>
            <a:r>
              <a:rPr lang="en-US" sz="2400" b="1" dirty="0" smtClean="0">
                <a:latin typeface="Arial" pitchFamily="34" charset="0"/>
                <a:ea typeface="Times New Roman" panose="02020603050405020304" pitchFamily="18" charset="0"/>
                <a:cs typeface="Arial" pitchFamily="34" charset="0"/>
              </a:rPr>
              <a:t>Ta </a:t>
            </a:r>
            <a:r>
              <a:rPr lang="en-US" sz="2400" b="1" dirty="0">
                <a:latin typeface="Arial" pitchFamily="34" charset="0"/>
                <a:ea typeface="Times New Roman" panose="02020603050405020304" pitchFamily="18" charset="0"/>
                <a:cs typeface="Arial" pitchFamily="34" charset="0"/>
              </a:rPr>
              <a:t>yêu thơ Nguyễn Duy và Bằng Việt cũng bởi ta trân quí vô cùng nét đẹp tâm hồn này của hai nhà thơ.</a:t>
            </a:r>
            <a:endParaRPr lang="en-US" sz="2400" b="1" dirty="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81591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4"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544284" y="670559"/>
            <a:ext cx="11185071" cy="461963"/>
          </a:xfrm>
          <a:prstGeom prst="rect">
            <a:avLst/>
          </a:prstGeom>
          <a:noFill/>
          <a:ln w="9525">
            <a:noFill/>
            <a:miter lim="800000"/>
            <a:headEnd/>
            <a:tailEnd/>
          </a:ln>
        </p:spPr>
        <p:txBody>
          <a:bodyPr wrap="square">
            <a:spAutoFit/>
          </a:bodyPr>
          <a:lstStyle/>
          <a:p>
            <a:pPr algn="ctr"/>
            <a:r>
              <a:rPr lang="en-US" sz="2400" b="1" dirty="0">
                <a:solidFill>
                  <a:srgbClr val="FFFF00"/>
                </a:solidFill>
              </a:rPr>
              <a:t>Các dạng đề về kiểu bài nghị luận một đoạn thơ, bài thơ </a:t>
            </a:r>
          </a:p>
        </p:txBody>
      </p:sp>
      <p:graphicFrame>
        <p:nvGraphicFramePr>
          <p:cNvPr id="5" name="Table 4"/>
          <p:cNvGraphicFramePr>
            <a:graphicFrameLocks noGrp="1"/>
          </p:cNvGraphicFramePr>
          <p:nvPr>
            <p:extLst>
              <p:ext uri="{D42A27DB-BD31-4B8C-83A1-F6EECF244321}">
                <p14:modId xmlns:p14="http://schemas.microsoft.com/office/powerpoint/2010/main" val="1700481993"/>
              </p:ext>
            </p:extLst>
          </p:nvPr>
        </p:nvGraphicFramePr>
        <p:xfrm>
          <a:off x="914400" y="1280160"/>
          <a:ext cx="10439400" cy="5090160"/>
        </p:xfrm>
        <a:graphic>
          <a:graphicData uri="http://schemas.openxmlformats.org/drawingml/2006/table">
            <a:tbl>
              <a:tblPr firstRow="1" bandRow="1">
                <a:tableStyleId>{F5AB1C69-6EDB-4FF4-983F-18BD219EF322}</a:tableStyleId>
              </a:tblPr>
              <a:tblGrid>
                <a:gridCol w="1211717"/>
                <a:gridCol w="4940073"/>
                <a:gridCol w="4287610"/>
              </a:tblGrid>
              <a:tr h="609600">
                <a:tc>
                  <a:txBody>
                    <a:bodyPr/>
                    <a:lstStyle/>
                    <a:p>
                      <a:pPr algn="ctr"/>
                      <a:r>
                        <a:rPr lang="en-US" sz="2400" dirty="0" smtClean="0">
                          <a:solidFill>
                            <a:srgbClr val="FFFF00"/>
                          </a:solidFill>
                          <a:latin typeface="Arial" pitchFamily="34" charset="0"/>
                          <a:cs typeface="Arial" pitchFamily="34" charset="0"/>
                        </a:rPr>
                        <a:t>STT</a:t>
                      </a:r>
                      <a:endParaRPr lang="en-US" sz="2400" dirty="0">
                        <a:solidFill>
                          <a:srgbClr val="FFFF00"/>
                        </a:solidFill>
                        <a:latin typeface="Arial" pitchFamily="34" charset="0"/>
                        <a:cs typeface="Arial" pitchFamily="34" charset="0"/>
                      </a:endParaRPr>
                    </a:p>
                  </a:txBody>
                  <a:tcPr marL="121920" marR="121920">
                    <a:solidFill>
                      <a:srgbClr val="0B3310"/>
                    </a:solidFill>
                  </a:tcPr>
                </a:tc>
                <a:tc>
                  <a:txBody>
                    <a:bodyPr/>
                    <a:lstStyle/>
                    <a:p>
                      <a:pPr algn="ctr"/>
                      <a:r>
                        <a:rPr lang="en-US" sz="2400" dirty="0" smtClean="0">
                          <a:solidFill>
                            <a:srgbClr val="FFFF00"/>
                          </a:solidFill>
                          <a:latin typeface="Arial" pitchFamily="34" charset="0"/>
                          <a:cs typeface="Arial" pitchFamily="34" charset="0"/>
                        </a:rPr>
                        <a:t>Đề</a:t>
                      </a:r>
                      <a:endParaRPr lang="en-US" sz="2400" dirty="0">
                        <a:solidFill>
                          <a:srgbClr val="FFFF00"/>
                        </a:solidFill>
                        <a:latin typeface="Arial" pitchFamily="34" charset="0"/>
                        <a:cs typeface="Arial" pitchFamily="34" charset="0"/>
                      </a:endParaRPr>
                    </a:p>
                  </a:txBody>
                  <a:tcPr marL="121920" marR="121920">
                    <a:solidFill>
                      <a:srgbClr val="0B3310"/>
                    </a:solidFill>
                  </a:tcPr>
                </a:tc>
                <a:tc>
                  <a:txBody>
                    <a:bodyPr/>
                    <a:lstStyle/>
                    <a:p>
                      <a:pPr algn="ctr"/>
                      <a:r>
                        <a:rPr lang="en-US" sz="2400" dirty="0" smtClean="0">
                          <a:solidFill>
                            <a:srgbClr val="FFFF00"/>
                          </a:solidFill>
                          <a:latin typeface="Arial" pitchFamily="34" charset="0"/>
                          <a:cs typeface="Arial" pitchFamily="34" charset="0"/>
                        </a:rPr>
                        <a:t>Dạng</a:t>
                      </a:r>
                      <a:r>
                        <a:rPr lang="en-US" sz="2400" baseline="0" dirty="0" smtClean="0">
                          <a:solidFill>
                            <a:srgbClr val="FFFF00"/>
                          </a:solidFill>
                          <a:latin typeface="Arial" pitchFamily="34" charset="0"/>
                          <a:cs typeface="Arial" pitchFamily="34" charset="0"/>
                        </a:rPr>
                        <a:t> nghị luận</a:t>
                      </a:r>
                      <a:endParaRPr lang="en-US" sz="2400" dirty="0">
                        <a:solidFill>
                          <a:srgbClr val="FFFF00"/>
                        </a:solidFill>
                        <a:latin typeface="Arial" pitchFamily="34" charset="0"/>
                        <a:cs typeface="Arial" pitchFamily="34" charset="0"/>
                      </a:endParaRPr>
                    </a:p>
                  </a:txBody>
                  <a:tcPr marL="121920" marR="121920">
                    <a:solidFill>
                      <a:srgbClr val="0B3310"/>
                    </a:solidFill>
                  </a:tcPr>
                </a:tc>
              </a:tr>
              <a:tr h="1219200">
                <a:tc>
                  <a:txBody>
                    <a:bodyPr/>
                    <a:lstStyle/>
                    <a:p>
                      <a:pPr algn="ctr"/>
                      <a:endParaRPr lang="en-US" sz="2400" dirty="0" smtClean="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a:p>
                      <a:pPr algn="ctr"/>
                      <a:r>
                        <a:rPr lang="en-US" sz="2400" dirty="0" smtClean="0">
                          <a:solidFill>
                            <a:schemeClr val="tx1"/>
                          </a:solidFill>
                          <a:latin typeface="Arial" pitchFamily="34" charset="0"/>
                          <a:cs typeface="Arial" pitchFamily="34" charset="0"/>
                        </a:rPr>
                        <a:t>1</a:t>
                      </a:r>
                      <a:endParaRPr lang="en-US" sz="2400" dirty="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a:p>
                      <a:pPr algn="ctr"/>
                      <a:r>
                        <a:rPr lang="en-US" sz="2400" dirty="0" smtClean="0">
                          <a:solidFill>
                            <a:schemeClr val="tx1"/>
                          </a:solidFill>
                          <a:latin typeface="Arial" pitchFamily="34" charset="0"/>
                          <a:cs typeface="Arial" pitchFamily="34" charset="0"/>
                        </a:rPr>
                        <a:t>2</a:t>
                      </a:r>
                      <a:endParaRPr lang="en-US" sz="2400" dirty="0">
                        <a:solidFill>
                          <a:schemeClr val="tx1"/>
                        </a:solidFill>
                        <a:latin typeface="Arial" pitchFamily="34" charset="0"/>
                        <a:cs typeface="Arial" pitchFamily="34" charset="0"/>
                      </a:endParaRPr>
                    </a:p>
                  </a:txBody>
                  <a:tcPr marL="121920" marR="121920">
                    <a:solidFill>
                      <a:srgbClr val="0B3310"/>
                    </a:solidFill>
                  </a:tcPr>
                </a:tc>
                <a:tc>
                  <a:txBody>
                    <a:bodyPr/>
                    <a:lstStyle/>
                    <a:p>
                      <a:pPr algn="just"/>
                      <a:r>
                        <a:rPr lang="en-US" sz="2400" dirty="0" smtClean="0">
                          <a:solidFill>
                            <a:schemeClr val="tx1"/>
                          </a:solidFill>
                          <a:latin typeface="Arial" pitchFamily="34" charset="0"/>
                          <a:cs typeface="Arial" pitchFamily="34" charset="0"/>
                        </a:rPr>
                        <a:t>Cảm nhận</a:t>
                      </a:r>
                      <a:r>
                        <a:rPr lang="en-US" sz="2400" baseline="0" dirty="0" smtClean="0">
                          <a:solidFill>
                            <a:schemeClr val="tx1"/>
                          </a:solidFill>
                          <a:latin typeface="Arial" pitchFamily="34" charset="0"/>
                          <a:cs typeface="Arial" pitchFamily="34" charset="0"/>
                        </a:rPr>
                        <a:t> của em về vẻ đẹp thiên nhiên và con người lao động trong hai đoạn đầu của bài thơ </a:t>
                      </a:r>
                      <a:r>
                        <a:rPr lang="en-US" sz="2400" i="1" baseline="0" dirty="0" smtClean="0">
                          <a:solidFill>
                            <a:schemeClr val="tx1"/>
                          </a:solidFill>
                          <a:latin typeface="Arial" pitchFamily="34" charset="0"/>
                          <a:cs typeface="Arial" pitchFamily="34" charset="0"/>
                        </a:rPr>
                        <a:t>Đoàn thuyền đánh cá </a:t>
                      </a:r>
                      <a:r>
                        <a:rPr lang="en-US" sz="2400" i="0" baseline="0" dirty="0" smtClean="0">
                          <a:solidFill>
                            <a:schemeClr val="tx1"/>
                          </a:solidFill>
                          <a:latin typeface="Arial" pitchFamily="34" charset="0"/>
                          <a:cs typeface="Arial" pitchFamily="34" charset="0"/>
                        </a:rPr>
                        <a:t>(Huy Cận)</a:t>
                      </a:r>
                      <a:r>
                        <a:rPr lang="en-US" sz="2400" i="1" baseline="0" dirty="0" smtClean="0">
                          <a:solidFill>
                            <a:schemeClr val="tx1"/>
                          </a:solidFill>
                          <a:latin typeface="Arial" pitchFamily="34" charset="0"/>
                          <a:cs typeface="Arial" pitchFamily="34" charset="0"/>
                        </a:rPr>
                        <a:t>: </a:t>
                      </a:r>
                    </a:p>
                    <a:p>
                      <a:pPr algn="just"/>
                      <a:r>
                        <a:rPr lang="en-US" sz="2400" i="1" baseline="0" dirty="0" smtClean="0">
                          <a:solidFill>
                            <a:schemeClr val="tx1"/>
                          </a:solidFill>
                          <a:latin typeface="Arial" pitchFamily="34" charset="0"/>
                          <a:cs typeface="Arial" pitchFamily="34" charset="0"/>
                        </a:rPr>
                        <a:t>“Mặt trời ... đoàn cá ơi!”</a:t>
                      </a:r>
                    </a:p>
                    <a:p>
                      <a:pPr algn="just"/>
                      <a:endParaRPr lang="en-US" sz="2400" dirty="0">
                        <a:solidFill>
                          <a:schemeClr val="tx1"/>
                        </a:solidFill>
                        <a:latin typeface="Arial" pitchFamily="34" charset="0"/>
                        <a:cs typeface="Arial" pitchFamily="34" charset="0"/>
                      </a:endParaRPr>
                    </a:p>
                    <a:p>
                      <a:pPr algn="just"/>
                      <a:r>
                        <a:rPr lang="en-US" sz="2400" dirty="0" smtClean="0">
                          <a:solidFill>
                            <a:schemeClr val="tx1"/>
                          </a:solidFill>
                          <a:latin typeface="Arial" pitchFamily="34" charset="0"/>
                          <a:cs typeface="Arial" pitchFamily="34" charset="0"/>
                        </a:rPr>
                        <a:t>Cảm nhận</a:t>
                      </a:r>
                      <a:r>
                        <a:rPr lang="en-US" sz="2400" baseline="0" dirty="0" smtClean="0">
                          <a:solidFill>
                            <a:schemeClr val="tx1"/>
                          </a:solidFill>
                          <a:latin typeface="Arial" pitchFamily="34" charset="0"/>
                          <a:cs typeface="Arial" pitchFamily="34" charset="0"/>
                        </a:rPr>
                        <a:t> vẻ đẹp người lính lái xe </a:t>
                      </a:r>
                      <a:r>
                        <a:rPr lang="en-US" sz="2400" baseline="0" dirty="0" err="1" smtClean="0">
                          <a:solidFill>
                            <a:schemeClr val="tx1"/>
                          </a:solidFill>
                          <a:latin typeface="Arial" pitchFamily="34" charset="0"/>
                          <a:cs typeface="Arial" pitchFamily="34" charset="0"/>
                        </a:rPr>
                        <a:t>trong</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khổ</a:t>
                      </a:r>
                      <a:r>
                        <a:rPr lang="en-US" sz="2400" baseline="0" dirty="0" smtClean="0">
                          <a:solidFill>
                            <a:schemeClr val="tx1"/>
                          </a:solidFill>
                          <a:latin typeface="Arial" pitchFamily="34" charset="0"/>
                          <a:cs typeface="Arial" pitchFamily="34" charset="0"/>
                        </a:rPr>
                        <a:t> đầu và khổ cuối bài thơ </a:t>
                      </a:r>
                      <a:r>
                        <a:rPr lang="en-US" sz="2400" i="1" baseline="0" dirty="0" smtClean="0">
                          <a:solidFill>
                            <a:schemeClr val="tx1"/>
                          </a:solidFill>
                          <a:latin typeface="Arial" pitchFamily="34" charset="0"/>
                          <a:cs typeface="Arial" pitchFamily="34" charset="0"/>
                        </a:rPr>
                        <a:t>Bài thơ về tiểu đội xe không kính </a:t>
                      </a:r>
                      <a:r>
                        <a:rPr lang="en-US" sz="2400" i="0" baseline="0" dirty="0" smtClean="0">
                          <a:solidFill>
                            <a:schemeClr val="tx1"/>
                          </a:solidFill>
                          <a:latin typeface="Arial" pitchFamily="34" charset="0"/>
                          <a:cs typeface="Arial" pitchFamily="34" charset="0"/>
                        </a:rPr>
                        <a:t>(Phạm Tiến Duật)</a:t>
                      </a:r>
                      <a:endParaRPr lang="en-US" sz="2400" dirty="0">
                        <a:solidFill>
                          <a:schemeClr val="tx1"/>
                        </a:solidFill>
                        <a:latin typeface="Arial" pitchFamily="34" charset="0"/>
                        <a:cs typeface="Arial" pitchFamily="34" charset="0"/>
                      </a:endParaRPr>
                    </a:p>
                  </a:txBody>
                  <a:tcPr marL="121920" marR="121920">
                    <a:solidFill>
                      <a:srgbClr val="0B3310"/>
                    </a:solidFill>
                  </a:tcPr>
                </a:tc>
                <a:tc>
                  <a:txBody>
                    <a:bodyPr/>
                    <a:lstStyle/>
                    <a:p>
                      <a:pPr algn="just"/>
                      <a:r>
                        <a:rPr lang="en-US" sz="2400" dirty="0" smtClean="0">
                          <a:solidFill>
                            <a:schemeClr val="tx1"/>
                          </a:solidFill>
                          <a:latin typeface="Arial" pitchFamily="34" charset="0"/>
                          <a:cs typeface="Arial" pitchFamily="34" charset="0"/>
                        </a:rPr>
                        <a:t>Phân</a:t>
                      </a:r>
                      <a:r>
                        <a:rPr lang="en-US" sz="2400" baseline="0" dirty="0" smtClean="0">
                          <a:solidFill>
                            <a:schemeClr val="tx1"/>
                          </a:solidFill>
                          <a:latin typeface="Arial" pitchFamily="34" charset="0"/>
                          <a:cs typeface="Arial" pitchFamily="34" charset="0"/>
                        </a:rPr>
                        <a:t> tích, cảm nhận về hai đoạn thơ trong cùng một </a:t>
                      </a:r>
                      <a:r>
                        <a:rPr lang="en-US" sz="2400" baseline="0" dirty="0" err="1" smtClean="0">
                          <a:solidFill>
                            <a:schemeClr val="tx1"/>
                          </a:solidFill>
                          <a:latin typeface="Arial" pitchFamily="34" charset="0"/>
                          <a:cs typeface="Arial" pitchFamily="34" charset="0"/>
                        </a:rPr>
                        <a:t>tác</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phẩm</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hai</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đoạn</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thơ</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liền</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kề</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hoặc</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không</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liền</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kề</a:t>
                      </a:r>
                      <a:r>
                        <a:rPr lang="en-US" sz="2400" baseline="0" dirty="0" smtClean="0">
                          <a:solidFill>
                            <a:schemeClr val="tx1"/>
                          </a:solidFill>
                          <a:latin typeface="Arial" pitchFamily="34" charset="0"/>
                          <a:cs typeface="Arial" pitchFamily="34" charset="0"/>
                        </a:rPr>
                        <a:t>)</a:t>
                      </a:r>
                    </a:p>
                    <a:p>
                      <a:pPr algn="just"/>
                      <a:endParaRPr lang="en-US" sz="2400" baseline="0" dirty="0" smtClean="0">
                        <a:solidFill>
                          <a:schemeClr val="tx1"/>
                        </a:solidFill>
                        <a:latin typeface="Arial" pitchFamily="34" charset="0"/>
                        <a:cs typeface="Arial" pitchFamily="34" charset="0"/>
                      </a:endParaRPr>
                    </a:p>
                    <a:p>
                      <a:pPr algn="just"/>
                      <a:r>
                        <a:rPr lang="en-US" sz="2400" baseline="0" dirty="0" smtClean="0">
                          <a:solidFill>
                            <a:schemeClr val="tx1"/>
                          </a:solidFill>
                          <a:latin typeface="Arial" pitchFamily="34" charset="0"/>
                          <a:cs typeface="Arial" pitchFamily="34" charset="0"/>
                        </a:rPr>
                        <a:t>*</a:t>
                      </a:r>
                      <a:r>
                        <a:rPr lang="en-US" sz="2400" u="sng" baseline="0" dirty="0" smtClean="0">
                          <a:solidFill>
                            <a:schemeClr val="tx1"/>
                          </a:solidFill>
                          <a:latin typeface="Arial" pitchFamily="34" charset="0"/>
                          <a:cs typeface="Arial" pitchFamily="34" charset="0"/>
                        </a:rPr>
                        <a:t>Lưu ý</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Đối</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với</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đề</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bài</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yêu</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cầu</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cảm</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nhận</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hai</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đoạn</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thơ</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không</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liền</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kề</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sau</a:t>
                      </a:r>
                      <a:r>
                        <a:rPr lang="en-US" sz="2400" u="none" baseline="0" dirty="0" smtClean="0">
                          <a:solidFill>
                            <a:schemeClr val="tx1"/>
                          </a:solidFill>
                          <a:latin typeface="Arial" pitchFamily="34" charset="0"/>
                          <a:cs typeface="Arial" pitchFamily="34" charset="0"/>
                        </a:rPr>
                        <a:t> khi </a:t>
                      </a:r>
                      <a:r>
                        <a:rPr lang="en-US" sz="2400" u="none" baseline="0" dirty="0" err="1" smtClean="0">
                          <a:solidFill>
                            <a:schemeClr val="tx1"/>
                          </a:solidFill>
                          <a:latin typeface="Arial" pitchFamily="34" charset="0"/>
                          <a:cs typeface="Arial" pitchFamily="34" charset="0"/>
                        </a:rPr>
                        <a:t>phân</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tích</a:t>
                      </a:r>
                      <a:r>
                        <a:rPr lang="en-US" sz="2400" u="none" baseline="0" dirty="0" smtClean="0">
                          <a:solidFill>
                            <a:schemeClr val="tx1"/>
                          </a:solidFill>
                          <a:latin typeface="Arial" pitchFamily="34" charset="0"/>
                          <a:cs typeface="Arial" pitchFamily="34" charset="0"/>
                        </a:rPr>
                        <a:t>, cảm nhận về hai đoạn thơ, </a:t>
                      </a:r>
                      <a:r>
                        <a:rPr lang="en-US" sz="2400" u="none" baseline="0" dirty="0" err="1" smtClean="0">
                          <a:solidFill>
                            <a:schemeClr val="tx1"/>
                          </a:solidFill>
                          <a:latin typeface="Arial" pitchFamily="34" charset="0"/>
                          <a:cs typeface="Arial" pitchFamily="34" charset="0"/>
                        </a:rPr>
                        <a:t>cần</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đánh</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giá</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sự</a:t>
                      </a:r>
                      <a:r>
                        <a:rPr lang="en-US" sz="2400" u="none" baseline="0" dirty="0" smtClean="0">
                          <a:solidFill>
                            <a:schemeClr val="tx1"/>
                          </a:solidFill>
                          <a:latin typeface="Arial" pitchFamily="34" charset="0"/>
                          <a:cs typeface="Arial" pitchFamily="34" charset="0"/>
                        </a:rPr>
                        <a:t> thay đổi, </a:t>
                      </a:r>
                      <a:r>
                        <a:rPr lang="en-US" sz="2400" u="none" baseline="0" dirty="0" err="1" smtClean="0">
                          <a:solidFill>
                            <a:schemeClr val="tx1"/>
                          </a:solidFill>
                          <a:latin typeface="Arial" pitchFamily="34" charset="0"/>
                          <a:cs typeface="Arial" pitchFamily="34" charset="0"/>
                        </a:rPr>
                        <a:t>vận</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động</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của</a:t>
                      </a:r>
                      <a:r>
                        <a:rPr lang="en-US" sz="2400" u="none" baseline="0" dirty="0" smtClean="0">
                          <a:solidFill>
                            <a:schemeClr val="tx1"/>
                          </a:solidFill>
                          <a:latin typeface="Arial" pitchFamily="34" charset="0"/>
                          <a:cs typeface="Arial" pitchFamily="34" charset="0"/>
                        </a:rPr>
                        <a:t> ý </a:t>
                      </a:r>
                      <a:r>
                        <a:rPr lang="en-US" sz="2400" u="none" baseline="0" dirty="0" err="1" smtClean="0">
                          <a:solidFill>
                            <a:schemeClr val="tx1"/>
                          </a:solidFill>
                          <a:latin typeface="Arial" pitchFamily="34" charset="0"/>
                          <a:cs typeface="Arial" pitchFamily="34" charset="0"/>
                        </a:rPr>
                        <a:t>nghĩa</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hình</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ảnh</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thơ</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nếu</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có</a:t>
                      </a:r>
                      <a:r>
                        <a:rPr lang="en-US" sz="2400" u="none" baseline="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a:txBody>
                  <a:tcPr marL="121920" marR="121920">
                    <a:solidFill>
                      <a:srgbClr val="0B3310"/>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462642" y="548640"/>
            <a:ext cx="11348357" cy="461963"/>
          </a:xfrm>
          <a:prstGeom prst="rect">
            <a:avLst/>
          </a:prstGeom>
          <a:noFill/>
          <a:ln w="9525">
            <a:noFill/>
            <a:miter lim="800000"/>
            <a:headEnd/>
            <a:tailEnd/>
          </a:ln>
        </p:spPr>
        <p:txBody>
          <a:bodyPr wrap="square">
            <a:spAutoFit/>
          </a:bodyPr>
          <a:lstStyle/>
          <a:p>
            <a:pPr algn="ctr"/>
            <a:r>
              <a:rPr lang="en-US" sz="2400" b="1" dirty="0"/>
              <a:t>Các dạng đề về kiểu bài nghị luận một đoạn thơ, bài thơ </a:t>
            </a:r>
          </a:p>
        </p:txBody>
      </p:sp>
      <p:graphicFrame>
        <p:nvGraphicFramePr>
          <p:cNvPr id="5" name="Table 4"/>
          <p:cNvGraphicFramePr>
            <a:graphicFrameLocks noGrp="1"/>
          </p:cNvGraphicFramePr>
          <p:nvPr>
            <p:extLst>
              <p:ext uri="{D42A27DB-BD31-4B8C-83A1-F6EECF244321}">
                <p14:modId xmlns:p14="http://schemas.microsoft.com/office/powerpoint/2010/main" val="1964996383"/>
              </p:ext>
            </p:extLst>
          </p:nvPr>
        </p:nvGraphicFramePr>
        <p:xfrm>
          <a:off x="838200" y="1158240"/>
          <a:ext cx="10591800" cy="4358640"/>
        </p:xfrm>
        <a:graphic>
          <a:graphicData uri="http://schemas.openxmlformats.org/drawingml/2006/table">
            <a:tbl>
              <a:tblPr firstRow="1" bandRow="1">
                <a:tableStyleId>{F5AB1C69-6EDB-4FF4-983F-18BD219EF322}</a:tableStyleId>
              </a:tblPr>
              <a:tblGrid>
                <a:gridCol w="1229405"/>
                <a:gridCol w="5012191"/>
                <a:gridCol w="4350204"/>
              </a:tblGrid>
              <a:tr h="609600">
                <a:tc>
                  <a:txBody>
                    <a:bodyPr/>
                    <a:lstStyle/>
                    <a:p>
                      <a:pPr algn="ctr"/>
                      <a:r>
                        <a:rPr lang="en-US" sz="2400" dirty="0" smtClean="0">
                          <a:solidFill>
                            <a:srgbClr val="FFFF00"/>
                          </a:solidFill>
                          <a:latin typeface="Arial" pitchFamily="34" charset="0"/>
                          <a:cs typeface="Arial" pitchFamily="34" charset="0"/>
                        </a:rPr>
                        <a:t>STT</a:t>
                      </a:r>
                      <a:endParaRPr lang="en-US" sz="2400" dirty="0">
                        <a:solidFill>
                          <a:srgbClr val="FFFF00"/>
                        </a:solidFill>
                        <a:latin typeface="Arial" pitchFamily="34" charset="0"/>
                        <a:cs typeface="Arial" pitchFamily="34" charset="0"/>
                      </a:endParaRPr>
                    </a:p>
                  </a:txBody>
                  <a:tcPr marL="121920" marR="121920">
                    <a:solidFill>
                      <a:srgbClr val="0B3310"/>
                    </a:solidFill>
                  </a:tcPr>
                </a:tc>
                <a:tc>
                  <a:txBody>
                    <a:bodyPr/>
                    <a:lstStyle/>
                    <a:p>
                      <a:pPr algn="ctr"/>
                      <a:r>
                        <a:rPr lang="en-US" sz="2400" dirty="0" smtClean="0">
                          <a:solidFill>
                            <a:srgbClr val="FFFF00"/>
                          </a:solidFill>
                          <a:latin typeface="Arial" pitchFamily="34" charset="0"/>
                          <a:cs typeface="Arial" pitchFamily="34" charset="0"/>
                        </a:rPr>
                        <a:t>Đề</a:t>
                      </a:r>
                      <a:endParaRPr lang="en-US" sz="2400" dirty="0">
                        <a:solidFill>
                          <a:srgbClr val="FFFF00"/>
                        </a:solidFill>
                        <a:latin typeface="Arial" pitchFamily="34" charset="0"/>
                        <a:cs typeface="Arial" pitchFamily="34" charset="0"/>
                      </a:endParaRPr>
                    </a:p>
                  </a:txBody>
                  <a:tcPr marL="121920" marR="121920">
                    <a:solidFill>
                      <a:srgbClr val="0B3310"/>
                    </a:solidFill>
                  </a:tcPr>
                </a:tc>
                <a:tc>
                  <a:txBody>
                    <a:bodyPr/>
                    <a:lstStyle/>
                    <a:p>
                      <a:pPr algn="ctr"/>
                      <a:r>
                        <a:rPr lang="en-US" sz="2400" dirty="0" smtClean="0">
                          <a:solidFill>
                            <a:srgbClr val="FFFF00"/>
                          </a:solidFill>
                          <a:latin typeface="Arial" pitchFamily="34" charset="0"/>
                          <a:cs typeface="Arial" pitchFamily="34" charset="0"/>
                        </a:rPr>
                        <a:t>Dạng</a:t>
                      </a:r>
                      <a:r>
                        <a:rPr lang="en-US" sz="2400" baseline="0" dirty="0" smtClean="0">
                          <a:solidFill>
                            <a:srgbClr val="FFFF00"/>
                          </a:solidFill>
                          <a:latin typeface="Arial" pitchFamily="34" charset="0"/>
                          <a:cs typeface="Arial" pitchFamily="34" charset="0"/>
                        </a:rPr>
                        <a:t> nghị luận</a:t>
                      </a:r>
                      <a:endParaRPr lang="en-US" sz="2400" dirty="0">
                        <a:solidFill>
                          <a:srgbClr val="FFFF00"/>
                        </a:solidFill>
                        <a:latin typeface="Arial" pitchFamily="34" charset="0"/>
                        <a:cs typeface="Arial" pitchFamily="34" charset="0"/>
                      </a:endParaRPr>
                    </a:p>
                  </a:txBody>
                  <a:tcPr marL="121920" marR="121920">
                    <a:solidFill>
                      <a:srgbClr val="0B3310"/>
                    </a:solidFill>
                  </a:tcPr>
                </a:tc>
              </a:tr>
              <a:tr h="1219200">
                <a:tc>
                  <a:txBody>
                    <a:bodyPr/>
                    <a:lstStyle/>
                    <a:p>
                      <a:pPr algn="ctr"/>
                      <a:endParaRPr lang="en-US" sz="2400" dirty="0" smtClean="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a:p>
                      <a:pPr algn="ctr"/>
                      <a:r>
                        <a:rPr lang="en-US" sz="2400" dirty="0" smtClean="0">
                          <a:solidFill>
                            <a:schemeClr val="tx1"/>
                          </a:solidFill>
                          <a:latin typeface="Arial" pitchFamily="34" charset="0"/>
                          <a:cs typeface="Arial" pitchFamily="34" charset="0"/>
                        </a:rPr>
                        <a:t>3</a:t>
                      </a:r>
                      <a:endParaRPr lang="en-US" sz="2400" dirty="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a:p>
                      <a:pPr algn="ctr"/>
                      <a:endParaRPr lang="en-US" sz="2400" dirty="0" smtClean="0">
                        <a:solidFill>
                          <a:schemeClr val="tx1"/>
                        </a:solidFill>
                        <a:latin typeface="Arial" pitchFamily="34" charset="0"/>
                        <a:cs typeface="Arial" pitchFamily="34" charset="0"/>
                      </a:endParaRPr>
                    </a:p>
                    <a:p>
                      <a:pPr algn="ctr"/>
                      <a:r>
                        <a:rPr lang="en-US" sz="2400" dirty="0" smtClean="0">
                          <a:solidFill>
                            <a:schemeClr val="tx1"/>
                          </a:solidFill>
                          <a:latin typeface="Arial" pitchFamily="34" charset="0"/>
                          <a:cs typeface="Arial" pitchFamily="34" charset="0"/>
                        </a:rPr>
                        <a:t>4</a:t>
                      </a:r>
                      <a:endParaRPr lang="en-US" sz="2400" dirty="0">
                        <a:solidFill>
                          <a:schemeClr val="tx1"/>
                        </a:solidFill>
                        <a:latin typeface="Arial" pitchFamily="34" charset="0"/>
                        <a:cs typeface="Arial" pitchFamily="34" charset="0"/>
                      </a:endParaRPr>
                    </a:p>
                  </a:txBody>
                  <a:tcPr marL="121920" marR="121920">
                    <a:solidFill>
                      <a:srgbClr val="0B3310"/>
                    </a:solidFill>
                  </a:tcPr>
                </a:tc>
                <a:tc>
                  <a:txBody>
                    <a:bodyPr/>
                    <a:lstStyle/>
                    <a:p>
                      <a:pPr algn="just"/>
                      <a:r>
                        <a:rPr lang="en-US" sz="2400" dirty="0" smtClean="0">
                          <a:solidFill>
                            <a:schemeClr val="tx1"/>
                          </a:solidFill>
                          <a:latin typeface="Arial" pitchFamily="34" charset="0"/>
                          <a:cs typeface="Arial" pitchFamily="34" charset="0"/>
                        </a:rPr>
                        <a:t>Cảm</a:t>
                      </a:r>
                      <a:r>
                        <a:rPr lang="en-US" sz="2400" baseline="0" dirty="0" smtClean="0">
                          <a:solidFill>
                            <a:schemeClr val="tx1"/>
                          </a:solidFill>
                          <a:latin typeface="Arial" pitchFamily="34" charset="0"/>
                          <a:cs typeface="Arial" pitchFamily="34" charset="0"/>
                        </a:rPr>
                        <a:t> nhận bức tranh thiên nhiên </a:t>
                      </a:r>
                      <a:r>
                        <a:rPr lang="en-US" sz="2400" baseline="0" dirty="0" err="1" smtClean="0">
                          <a:solidFill>
                            <a:schemeClr val="tx1"/>
                          </a:solidFill>
                          <a:latin typeface="Arial" pitchFamily="34" charset="0"/>
                          <a:cs typeface="Arial" pitchFamily="34" charset="0"/>
                        </a:rPr>
                        <a:t>trong</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sáu</a:t>
                      </a:r>
                      <a:r>
                        <a:rPr lang="en-US" sz="2400" baseline="0" dirty="0" smtClean="0">
                          <a:solidFill>
                            <a:schemeClr val="tx1"/>
                          </a:solidFill>
                          <a:latin typeface="Arial" pitchFamily="34" charset="0"/>
                          <a:cs typeface="Arial" pitchFamily="34" charset="0"/>
                        </a:rPr>
                        <a:t> câu </a:t>
                      </a:r>
                      <a:r>
                        <a:rPr lang="en-US" sz="2400" baseline="0" err="1" smtClean="0">
                          <a:solidFill>
                            <a:schemeClr val="tx1"/>
                          </a:solidFill>
                          <a:latin typeface="Arial" pitchFamily="34" charset="0"/>
                          <a:cs typeface="Arial" pitchFamily="34" charset="0"/>
                        </a:rPr>
                        <a:t>cuối</a:t>
                      </a:r>
                      <a:r>
                        <a:rPr lang="en-US" sz="2400" baseline="0" smtClean="0">
                          <a:solidFill>
                            <a:schemeClr val="tx1"/>
                          </a:solidFill>
                          <a:latin typeface="Arial" pitchFamily="34" charset="0"/>
                          <a:cs typeface="Arial" pitchFamily="34" charset="0"/>
                        </a:rPr>
                        <a:t> </a:t>
                      </a:r>
                      <a:r>
                        <a:rPr lang="en-US" sz="2400" u="none" baseline="0" smtClean="0">
                          <a:solidFill>
                            <a:schemeClr val="tx1"/>
                          </a:solidFill>
                          <a:latin typeface="Arial" pitchFamily="34" charset="0"/>
                          <a:cs typeface="Arial" pitchFamily="34" charset="0"/>
                        </a:rPr>
                        <a:t>đoạn</a:t>
                      </a:r>
                      <a:r>
                        <a:rPr lang="en-US" sz="2400" i="0" baseline="0" smtClean="0">
                          <a:solidFill>
                            <a:schemeClr val="tx1"/>
                          </a:solidFill>
                          <a:latin typeface="Arial" pitchFamily="34" charset="0"/>
                          <a:cs typeface="Arial" pitchFamily="34" charset="0"/>
                        </a:rPr>
                        <a:t> </a:t>
                      </a:r>
                      <a:r>
                        <a:rPr lang="en-US" sz="2400" i="0" baseline="0" dirty="0" err="1" smtClean="0">
                          <a:solidFill>
                            <a:schemeClr val="tx1"/>
                          </a:solidFill>
                          <a:latin typeface="Arial" pitchFamily="34" charset="0"/>
                          <a:cs typeface="Arial" pitchFamily="34" charset="0"/>
                        </a:rPr>
                        <a:t>trích</a:t>
                      </a:r>
                      <a:r>
                        <a:rPr lang="en-US" sz="2400" i="0" baseline="0" dirty="0" smtClean="0">
                          <a:solidFill>
                            <a:schemeClr val="tx1"/>
                          </a:solidFill>
                          <a:latin typeface="Arial" pitchFamily="34" charset="0"/>
                          <a:cs typeface="Arial" pitchFamily="34" charset="0"/>
                        </a:rPr>
                        <a:t> </a:t>
                      </a:r>
                      <a:r>
                        <a:rPr lang="en-US" sz="2400" i="1" baseline="0" dirty="0" err="1" smtClean="0">
                          <a:solidFill>
                            <a:schemeClr val="tx1"/>
                          </a:solidFill>
                          <a:latin typeface="Arial" pitchFamily="34" charset="0"/>
                          <a:cs typeface="Arial" pitchFamily="34" charset="0"/>
                        </a:rPr>
                        <a:t>Cảnh</a:t>
                      </a:r>
                      <a:r>
                        <a:rPr lang="en-US" sz="2400" i="1" baseline="0" dirty="0" smtClean="0">
                          <a:solidFill>
                            <a:schemeClr val="tx1"/>
                          </a:solidFill>
                          <a:latin typeface="Arial" pitchFamily="34" charset="0"/>
                          <a:cs typeface="Arial" pitchFamily="34" charset="0"/>
                        </a:rPr>
                        <a:t> </a:t>
                      </a:r>
                      <a:r>
                        <a:rPr lang="en-US" sz="2400" i="1" baseline="0" dirty="0" err="1" smtClean="0">
                          <a:solidFill>
                            <a:schemeClr val="tx1"/>
                          </a:solidFill>
                          <a:latin typeface="Arial" pitchFamily="34" charset="0"/>
                          <a:cs typeface="Arial" pitchFamily="34" charset="0"/>
                        </a:rPr>
                        <a:t>ngày</a:t>
                      </a:r>
                      <a:r>
                        <a:rPr lang="en-US" sz="2400" i="1" baseline="0" dirty="0" smtClean="0">
                          <a:solidFill>
                            <a:schemeClr val="tx1"/>
                          </a:solidFill>
                          <a:latin typeface="Arial" pitchFamily="34" charset="0"/>
                          <a:cs typeface="Arial" pitchFamily="34" charset="0"/>
                        </a:rPr>
                        <a:t> </a:t>
                      </a:r>
                      <a:r>
                        <a:rPr lang="en-US" sz="2400" i="1" baseline="0" dirty="0" err="1" smtClean="0">
                          <a:solidFill>
                            <a:schemeClr val="tx1"/>
                          </a:solidFill>
                          <a:latin typeface="Arial" pitchFamily="34" charset="0"/>
                          <a:cs typeface="Arial" pitchFamily="34" charset="0"/>
                        </a:rPr>
                        <a:t>xuân</a:t>
                      </a:r>
                      <a:r>
                        <a:rPr lang="en-US" sz="2400" i="1" baseline="0" dirty="0" smtClean="0">
                          <a:solidFill>
                            <a:schemeClr val="tx1"/>
                          </a:solidFill>
                          <a:latin typeface="Arial" pitchFamily="34" charset="0"/>
                          <a:cs typeface="Arial" pitchFamily="34" charset="0"/>
                        </a:rPr>
                        <a:t> </a:t>
                      </a:r>
                      <a:r>
                        <a:rPr lang="en-US" sz="2400" baseline="0" dirty="0" smtClean="0">
                          <a:solidFill>
                            <a:schemeClr val="tx1"/>
                          </a:solidFill>
                          <a:latin typeface="Arial" pitchFamily="34" charset="0"/>
                          <a:cs typeface="Arial" pitchFamily="34" charset="0"/>
                        </a:rPr>
                        <a:t>và sáu câu </a:t>
                      </a:r>
                      <a:r>
                        <a:rPr lang="en-US" sz="2400" baseline="0" dirty="0" err="1" smtClean="0">
                          <a:solidFill>
                            <a:schemeClr val="tx1"/>
                          </a:solidFill>
                          <a:latin typeface="Arial" pitchFamily="34" charset="0"/>
                          <a:cs typeface="Arial" pitchFamily="34" charset="0"/>
                        </a:rPr>
                        <a:t>đầu</a:t>
                      </a:r>
                      <a:r>
                        <a:rPr lang="en-US" sz="2400" baseline="0" dirty="0" smtClean="0">
                          <a:solidFill>
                            <a:schemeClr val="tx1"/>
                          </a:solidFill>
                          <a:latin typeface="Arial" pitchFamily="34" charset="0"/>
                          <a:cs typeface="Arial" pitchFamily="34" charset="0"/>
                        </a:rPr>
                        <a:t> </a:t>
                      </a:r>
                      <a:r>
                        <a:rPr lang="en-US" sz="2400" i="1" baseline="0" dirty="0" err="1" smtClean="0">
                          <a:solidFill>
                            <a:schemeClr val="tx1"/>
                          </a:solidFill>
                          <a:latin typeface="Arial" pitchFamily="34" charset="0"/>
                          <a:cs typeface="Arial" pitchFamily="34" charset="0"/>
                        </a:rPr>
                        <a:t>Kiều</a:t>
                      </a:r>
                      <a:r>
                        <a:rPr lang="en-US" sz="2400" i="1" baseline="0" dirty="0" smtClean="0">
                          <a:solidFill>
                            <a:schemeClr val="tx1"/>
                          </a:solidFill>
                          <a:latin typeface="Arial" pitchFamily="34" charset="0"/>
                          <a:cs typeface="Arial" pitchFamily="34" charset="0"/>
                        </a:rPr>
                        <a:t> ở lầu </a:t>
                      </a:r>
                      <a:r>
                        <a:rPr lang="en-US" sz="2400" i="1" baseline="0" dirty="0" err="1" smtClean="0">
                          <a:solidFill>
                            <a:schemeClr val="tx1"/>
                          </a:solidFill>
                          <a:latin typeface="Arial" pitchFamily="34" charset="0"/>
                          <a:cs typeface="Arial" pitchFamily="34" charset="0"/>
                        </a:rPr>
                        <a:t>Ngưng</a:t>
                      </a:r>
                      <a:r>
                        <a:rPr lang="en-US" sz="2400" i="1" baseline="0" dirty="0" smtClean="0">
                          <a:solidFill>
                            <a:schemeClr val="tx1"/>
                          </a:solidFill>
                          <a:latin typeface="Arial" pitchFamily="34" charset="0"/>
                          <a:cs typeface="Arial" pitchFamily="34" charset="0"/>
                        </a:rPr>
                        <a:t> </a:t>
                      </a:r>
                      <a:r>
                        <a:rPr lang="en-US" sz="2400" i="1" baseline="0" dirty="0" err="1" smtClean="0">
                          <a:solidFill>
                            <a:schemeClr val="tx1"/>
                          </a:solidFill>
                          <a:latin typeface="Arial" pitchFamily="34" charset="0"/>
                          <a:cs typeface="Arial" pitchFamily="34" charset="0"/>
                        </a:rPr>
                        <a:t>Bích</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trích</a:t>
                      </a:r>
                      <a:r>
                        <a:rPr lang="en-US" sz="2400" baseline="0" dirty="0" smtClean="0">
                          <a:solidFill>
                            <a:schemeClr val="tx1"/>
                          </a:solidFill>
                          <a:latin typeface="Arial" pitchFamily="34" charset="0"/>
                          <a:cs typeface="Arial" pitchFamily="34" charset="0"/>
                        </a:rPr>
                        <a:t> </a:t>
                      </a:r>
                      <a:r>
                        <a:rPr lang="en-US" sz="2400" i="1" baseline="0" dirty="0" err="1" smtClean="0">
                          <a:solidFill>
                            <a:schemeClr val="tx1"/>
                          </a:solidFill>
                          <a:latin typeface="Arial" pitchFamily="34" charset="0"/>
                          <a:cs typeface="Arial" pitchFamily="34" charset="0"/>
                        </a:rPr>
                        <a:t>Truyện</a:t>
                      </a:r>
                      <a:r>
                        <a:rPr lang="en-US" sz="2400" i="1" baseline="0" dirty="0" smtClean="0">
                          <a:solidFill>
                            <a:schemeClr val="tx1"/>
                          </a:solidFill>
                          <a:latin typeface="Arial" pitchFamily="34" charset="0"/>
                          <a:cs typeface="Arial" pitchFamily="34" charset="0"/>
                        </a:rPr>
                        <a:t> </a:t>
                      </a:r>
                      <a:r>
                        <a:rPr lang="en-US" sz="2400" i="1" baseline="0" dirty="0" err="1" smtClean="0">
                          <a:solidFill>
                            <a:schemeClr val="tx1"/>
                          </a:solidFill>
                          <a:latin typeface="Arial" pitchFamily="34" charset="0"/>
                          <a:cs typeface="Arial" pitchFamily="34" charset="0"/>
                        </a:rPr>
                        <a:t>Kiều</a:t>
                      </a:r>
                      <a:r>
                        <a:rPr lang="en-US" sz="2400" i="1" baseline="0" dirty="0" smtClean="0">
                          <a:solidFill>
                            <a:schemeClr val="tx1"/>
                          </a:solidFill>
                          <a:latin typeface="Arial" pitchFamily="34" charset="0"/>
                          <a:cs typeface="Arial" pitchFamily="34" charset="0"/>
                        </a:rPr>
                        <a:t> -</a:t>
                      </a:r>
                      <a:r>
                        <a:rPr lang="en-US" sz="2400" i="0" baseline="0" dirty="0" smtClean="0">
                          <a:solidFill>
                            <a:schemeClr val="tx1"/>
                          </a:solidFill>
                          <a:latin typeface="Arial" pitchFamily="34" charset="0"/>
                          <a:cs typeface="Arial" pitchFamily="34" charset="0"/>
                        </a:rPr>
                        <a:t> </a:t>
                      </a:r>
                      <a:r>
                        <a:rPr lang="en-US" sz="2400" i="0" baseline="0" dirty="0" err="1" smtClean="0">
                          <a:solidFill>
                            <a:schemeClr val="tx1"/>
                          </a:solidFill>
                          <a:latin typeface="Arial" pitchFamily="34" charset="0"/>
                          <a:cs typeface="Arial" pitchFamily="34" charset="0"/>
                        </a:rPr>
                        <a:t>Nguyễn</a:t>
                      </a:r>
                      <a:r>
                        <a:rPr lang="en-US" sz="2400" i="0" baseline="0" dirty="0" smtClean="0">
                          <a:solidFill>
                            <a:schemeClr val="tx1"/>
                          </a:solidFill>
                          <a:latin typeface="Arial" pitchFamily="34" charset="0"/>
                          <a:cs typeface="Arial" pitchFamily="34" charset="0"/>
                        </a:rPr>
                        <a:t> Du)</a:t>
                      </a:r>
                    </a:p>
                    <a:p>
                      <a:pPr algn="just"/>
                      <a:endParaRPr lang="en-US" sz="2400" dirty="0">
                        <a:solidFill>
                          <a:schemeClr val="tx1"/>
                        </a:solidFill>
                        <a:latin typeface="Arial" pitchFamily="34" charset="0"/>
                        <a:cs typeface="Arial" pitchFamily="34" charset="0"/>
                      </a:endParaRPr>
                    </a:p>
                    <a:p>
                      <a:pPr algn="just"/>
                      <a:r>
                        <a:rPr lang="en-US" sz="2400" dirty="0" smtClean="0">
                          <a:solidFill>
                            <a:srgbClr val="FFFF00"/>
                          </a:solidFill>
                          <a:latin typeface="Arial" pitchFamily="34" charset="0"/>
                          <a:cs typeface="Arial" pitchFamily="34" charset="0"/>
                        </a:rPr>
                        <a:t>Cảm nhận</a:t>
                      </a:r>
                      <a:r>
                        <a:rPr lang="en-US" sz="2400" baseline="0" dirty="0" smtClean="0">
                          <a:solidFill>
                            <a:srgbClr val="FFFF00"/>
                          </a:solidFill>
                          <a:latin typeface="Arial" pitchFamily="34" charset="0"/>
                          <a:cs typeface="Arial" pitchFamily="34" charset="0"/>
                        </a:rPr>
                        <a:t> của em </a:t>
                      </a:r>
                      <a:r>
                        <a:rPr lang="en-US" sz="2400" baseline="0" dirty="0" err="1" smtClean="0">
                          <a:solidFill>
                            <a:srgbClr val="FFFF00"/>
                          </a:solidFill>
                          <a:latin typeface="Arial" pitchFamily="34" charset="0"/>
                          <a:cs typeface="Arial" pitchFamily="34" charset="0"/>
                        </a:rPr>
                        <a:t>về</a:t>
                      </a:r>
                      <a:r>
                        <a:rPr lang="en-US" sz="2400" baseline="0" dirty="0" smtClean="0">
                          <a:solidFill>
                            <a:srgbClr val="FFFF00"/>
                          </a:solidFill>
                          <a:latin typeface="Arial" pitchFamily="34" charset="0"/>
                          <a:cs typeface="Arial" pitchFamily="34" charset="0"/>
                        </a:rPr>
                        <a:t> </a:t>
                      </a:r>
                      <a:r>
                        <a:rPr lang="en-US" sz="2400" baseline="0" dirty="0" err="1" smtClean="0">
                          <a:solidFill>
                            <a:srgbClr val="FFFF00"/>
                          </a:solidFill>
                          <a:latin typeface="Arial" pitchFamily="34" charset="0"/>
                          <a:cs typeface="Arial" pitchFamily="34" charset="0"/>
                        </a:rPr>
                        <a:t>khổ</a:t>
                      </a:r>
                      <a:r>
                        <a:rPr lang="en-US" sz="2400" baseline="0" dirty="0" smtClean="0">
                          <a:solidFill>
                            <a:srgbClr val="FFFF00"/>
                          </a:solidFill>
                          <a:latin typeface="Arial" pitchFamily="34" charset="0"/>
                          <a:cs typeface="Arial" pitchFamily="34" charset="0"/>
                        </a:rPr>
                        <a:t> cuối bài thơ </a:t>
                      </a:r>
                      <a:r>
                        <a:rPr lang="en-US" sz="2400" i="1" baseline="0" dirty="0" smtClean="0">
                          <a:solidFill>
                            <a:srgbClr val="FFFF00"/>
                          </a:solidFill>
                          <a:latin typeface="Arial" pitchFamily="34" charset="0"/>
                          <a:cs typeface="Arial" pitchFamily="34" charset="0"/>
                        </a:rPr>
                        <a:t>Bếp lửa </a:t>
                      </a:r>
                      <a:r>
                        <a:rPr lang="en-US" sz="2400" i="0" baseline="0" dirty="0" smtClean="0">
                          <a:solidFill>
                            <a:srgbClr val="FFFF00"/>
                          </a:solidFill>
                          <a:latin typeface="Arial" pitchFamily="34" charset="0"/>
                          <a:cs typeface="Arial" pitchFamily="34" charset="0"/>
                        </a:rPr>
                        <a:t>(Bằng Việt) và khổ cuối bài thơ </a:t>
                      </a:r>
                      <a:r>
                        <a:rPr lang="en-US" sz="2400" i="1" baseline="0" dirty="0" smtClean="0">
                          <a:solidFill>
                            <a:srgbClr val="FFFF00"/>
                          </a:solidFill>
                          <a:latin typeface="Arial" pitchFamily="34" charset="0"/>
                          <a:cs typeface="Arial" pitchFamily="34" charset="0"/>
                        </a:rPr>
                        <a:t>Ánh trăng </a:t>
                      </a:r>
                      <a:r>
                        <a:rPr lang="en-US" sz="2400" i="0" baseline="0" dirty="0" smtClean="0">
                          <a:solidFill>
                            <a:srgbClr val="FFFF00"/>
                          </a:solidFill>
                          <a:latin typeface="Arial" pitchFamily="34" charset="0"/>
                          <a:cs typeface="Arial" pitchFamily="34" charset="0"/>
                        </a:rPr>
                        <a:t>(Nguyễn Duy)</a:t>
                      </a:r>
                      <a:endParaRPr lang="en-US" sz="2400" dirty="0">
                        <a:solidFill>
                          <a:srgbClr val="FFFF00"/>
                        </a:solidFill>
                        <a:latin typeface="Arial" pitchFamily="34" charset="0"/>
                        <a:cs typeface="Arial" pitchFamily="34" charset="0"/>
                      </a:endParaRPr>
                    </a:p>
                  </a:txBody>
                  <a:tcPr marL="121920" marR="121920">
                    <a:solidFill>
                      <a:srgbClr val="0B331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latin typeface="Arial" pitchFamily="34" charset="0"/>
                          <a:cs typeface="Arial" pitchFamily="34" charset="0"/>
                        </a:rPr>
                        <a:t>Phân</a:t>
                      </a:r>
                      <a:r>
                        <a:rPr lang="en-US" sz="2400" baseline="0" dirty="0" smtClean="0">
                          <a:solidFill>
                            <a:schemeClr val="tx1"/>
                          </a:solidFill>
                          <a:latin typeface="Arial" pitchFamily="34" charset="0"/>
                          <a:cs typeface="Arial" pitchFamily="34" charset="0"/>
                        </a:rPr>
                        <a:t> tích, cảm nhận về hai đoạn trích trong </a:t>
                      </a:r>
                      <a:r>
                        <a:rPr lang="en-US" sz="2400" baseline="0" dirty="0" err="1" smtClean="0">
                          <a:solidFill>
                            <a:schemeClr val="tx1"/>
                          </a:solidFill>
                          <a:latin typeface="Arial" pitchFamily="34" charset="0"/>
                          <a:cs typeface="Arial" pitchFamily="34" charset="0"/>
                        </a:rPr>
                        <a:t>hai</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văn</a:t>
                      </a:r>
                      <a:r>
                        <a:rPr lang="en-US" sz="2400" baseline="0" dirty="0" smtClean="0">
                          <a:solidFill>
                            <a:schemeClr val="tx1"/>
                          </a:solidFill>
                          <a:latin typeface="Arial" pitchFamily="34" charset="0"/>
                          <a:cs typeface="Arial" pitchFamily="34" charset="0"/>
                        </a:rPr>
                        <a:t> </a:t>
                      </a:r>
                      <a:r>
                        <a:rPr lang="en-US" sz="2400" baseline="0" dirty="0" err="1" smtClean="0">
                          <a:solidFill>
                            <a:schemeClr val="tx1"/>
                          </a:solidFill>
                          <a:latin typeface="Arial" pitchFamily="34" charset="0"/>
                          <a:cs typeface="Arial" pitchFamily="34" charset="0"/>
                        </a:rPr>
                        <a:t>bản</a:t>
                      </a:r>
                      <a:r>
                        <a:rPr lang="en-US" sz="2400" baseline="0" dirty="0" smtClean="0">
                          <a:solidFill>
                            <a:schemeClr val="tx1"/>
                          </a:solidFill>
                          <a:latin typeface="Arial" pitchFamily="34" charset="0"/>
                          <a:cs typeface="Arial" pitchFamily="34" charset="0"/>
                        </a:rPr>
                        <a:t> khác </a:t>
                      </a:r>
                      <a:r>
                        <a:rPr lang="en-US" sz="2400" baseline="0" dirty="0" err="1" smtClean="0">
                          <a:solidFill>
                            <a:schemeClr val="tx1"/>
                          </a:solidFill>
                          <a:latin typeface="Arial" pitchFamily="34" charset="0"/>
                          <a:cs typeface="Arial" pitchFamily="34" charset="0"/>
                        </a:rPr>
                        <a:t>nhau</a:t>
                      </a:r>
                      <a:r>
                        <a:rPr lang="en-US" sz="2400" baseline="0" dirty="0" smtClean="0">
                          <a:solidFill>
                            <a:schemeClr val="tx1"/>
                          </a:solidFill>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baseline="0" dirty="0" smtClean="0">
                        <a:solidFill>
                          <a:schemeClr val="tx1"/>
                        </a:solidFill>
                        <a:latin typeface="Arial" pitchFamily="34" charset="0"/>
                        <a:cs typeface="Arial" pitchFamily="34" charset="0"/>
                      </a:endParaRPr>
                    </a:p>
                    <a:p>
                      <a:pPr algn="just"/>
                      <a:r>
                        <a:rPr lang="en-US" sz="2400" baseline="0" dirty="0" smtClean="0">
                          <a:solidFill>
                            <a:schemeClr val="tx1"/>
                          </a:solidFill>
                          <a:latin typeface="Arial" pitchFamily="34" charset="0"/>
                          <a:cs typeface="Arial" pitchFamily="34" charset="0"/>
                        </a:rPr>
                        <a:t>*</a:t>
                      </a:r>
                      <a:r>
                        <a:rPr lang="en-US" sz="2400" u="sng" baseline="0" dirty="0" smtClean="0">
                          <a:solidFill>
                            <a:schemeClr val="tx1"/>
                          </a:solidFill>
                          <a:latin typeface="Arial" pitchFamily="34" charset="0"/>
                          <a:cs typeface="Arial" pitchFamily="34" charset="0"/>
                        </a:rPr>
                        <a:t>Lưu ý</a:t>
                      </a:r>
                      <a:r>
                        <a:rPr lang="en-US" sz="2400" u="none" baseline="0" dirty="0" smtClean="0">
                          <a:solidFill>
                            <a:schemeClr val="tx1"/>
                          </a:solidFill>
                          <a:latin typeface="Arial" pitchFamily="34" charset="0"/>
                          <a:cs typeface="Arial" pitchFamily="34" charset="0"/>
                        </a:rPr>
                        <a:t>: Sau khi </a:t>
                      </a:r>
                      <a:r>
                        <a:rPr lang="en-US" sz="2400" u="none" baseline="0" dirty="0" err="1" smtClean="0">
                          <a:solidFill>
                            <a:schemeClr val="tx1"/>
                          </a:solidFill>
                          <a:latin typeface="Arial" pitchFamily="34" charset="0"/>
                          <a:cs typeface="Arial" pitchFamily="34" charset="0"/>
                        </a:rPr>
                        <a:t>phân</a:t>
                      </a:r>
                      <a:r>
                        <a:rPr lang="en-US" sz="2400" u="none" baseline="0" dirty="0" smtClean="0">
                          <a:solidFill>
                            <a:schemeClr val="tx1"/>
                          </a:solidFill>
                          <a:latin typeface="Arial" pitchFamily="34" charset="0"/>
                          <a:cs typeface="Arial" pitchFamily="34" charset="0"/>
                        </a:rPr>
                        <a:t> </a:t>
                      </a:r>
                      <a:r>
                        <a:rPr lang="en-US" sz="2400" u="none" baseline="0" dirty="0" err="1" smtClean="0">
                          <a:solidFill>
                            <a:schemeClr val="tx1"/>
                          </a:solidFill>
                          <a:latin typeface="Arial" pitchFamily="34" charset="0"/>
                          <a:cs typeface="Arial" pitchFamily="34" charset="0"/>
                        </a:rPr>
                        <a:t>tích</a:t>
                      </a:r>
                      <a:r>
                        <a:rPr lang="en-US" sz="2400" u="none" baseline="0" dirty="0" smtClean="0">
                          <a:solidFill>
                            <a:schemeClr val="tx1"/>
                          </a:solidFill>
                          <a:latin typeface="Arial" pitchFamily="34" charset="0"/>
                          <a:cs typeface="Arial" pitchFamily="34" charset="0"/>
                        </a:rPr>
                        <a:t>, cảm nhận về hai đoạn trích, cần đánh giá để rút ra những điểm tương đồng và khác biệt</a:t>
                      </a:r>
                      <a:endParaRPr lang="en-US" sz="2400" dirty="0">
                        <a:solidFill>
                          <a:schemeClr val="tx1"/>
                        </a:solidFill>
                        <a:latin typeface="Arial" pitchFamily="34" charset="0"/>
                        <a:cs typeface="Arial" pitchFamily="34" charset="0"/>
                      </a:endParaRPr>
                    </a:p>
                  </a:txBody>
                  <a:tcPr marL="121920" marR="121920">
                    <a:solidFill>
                      <a:srgbClr val="0B3310"/>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x-none" smtClean="0"/>
              <a:t>www.themegallery.com</a:t>
            </a:r>
            <a:endParaRPr lang="en-US" altLang="x-none"/>
          </a:p>
        </p:txBody>
      </p:sp>
      <p:pic>
        <p:nvPicPr>
          <p:cNvPr id="9218" name="Picture 2" descr="E:\DAY HOC TREN TRUYEN HINH\35f66d79f61ae56d1850c59f211ee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2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37" y="907926"/>
            <a:ext cx="3205933" cy="5164280"/>
          </a:xfrm>
          <a:prstGeom prst="rect">
            <a:avLst/>
          </a:prstGeom>
        </p:spPr>
      </p:pic>
      <p:sp>
        <p:nvSpPr>
          <p:cNvPr id="7" name="TextBox 6"/>
          <p:cNvSpPr txBox="1"/>
          <p:nvPr/>
        </p:nvSpPr>
        <p:spPr>
          <a:xfrm>
            <a:off x="410566" y="928670"/>
            <a:ext cx="3185104" cy="1415772"/>
          </a:xfrm>
          <a:prstGeom prst="rect">
            <a:avLst/>
          </a:prstGeom>
          <a:noFill/>
        </p:spPr>
        <p:txBody>
          <a:bodyPr wrap="square" rtlCol="0">
            <a:spAutoFit/>
          </a:bodyPr>
          <a:lstStyle/>
          <a:p>
            <a:pPr>
              <a:spcBef>
                <a:spcPts val="600"/>
              </a:spcBef>
              <a:spcAft>
                <a:spcPts val="600"/>
              </a:spcAft>
            </a:pPr>
            <a:r>
              <a:rPr lang="en-US" sz="2200" b="1" dirty="0" smtClean="0">
                <a:solidFill>
                  <a:schemeClr val="bg1"/>
                </a:solidFill>
                <a:latin typeface="Arial" panose="020B0604020202020204" pitchFamily="34" charset="0"/>
                <a:cs typeface="Arial" panose="020B0604020202020204" pitchFamily="34" charset="0"/>
              </a:rPr>
              <a:t>I. </a:t>
            </a: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pPr>
              <a:spcBef>
                <a:spcPts val="600"/>
              </a:spcBef>
              <a:spcAft>
                <a:spcPts val="600"/>
              </a:spcAft>
            </a:pPr>
            <a:r>
              <a:rPr lang="en-US" sz="2200" b="1" dirty="0" smtClean="0">
                <a:solidFill>
                  <a:schemeClr val="bg1"/>
                </a:solidFill>
                <a:latin typeface="Arial" panose="020B0604020202020204" pitchFamily="34" charset="0"/>
                <a:cs typeface="Arial" panose="020B0604020202020204" pitchFamily="34" charset="0"/>
              </a:rPr>
              <a:t>1. </a:t>
            </a:r>
            <a:r>
              <a:rPr lang="en-US" sz="2200" b="1" dirty="0" err="1" smtClean="0">
                <a:solidFill>
                  <a:schemeClr val="bg1"/>
                </a:solidFill>
                <a:latin typeface="Arial" panose="020B0604020202020204" pitchFamily="34" charset="0"/>
                <a:cs typeface="Arial" panose="020B0604020202020204" pitchFamily="34" charset="0"/>
              </a:rPr>
              <a:t>Tác</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giả</a:t>
            </a:r>
            <a:endParaRPr lang="en-US" sz="2200" b="1" dirty="0">
              <a:solidFill>
                <a:schemeClr val="bg1"/>
              </a:solidFill>
              <a:latin typeface="Arial" panose="020B0604020202020204" pitchFamily="34" charset="0"/>
              <a:cs typeface="Arial" panose="020B0604020202020204" pitchFamily="34" charset="0"/>
            </a:endParaRPr>
          </a:p>
          <a:p>
            <a:pPr>
              <a:spcBef>
                <a:spcPts val="600"/>
              </a:spcBef>
              <a:spcAft>
                <a:spcPts val="600"/>
              </a:spcAft>
            </a:pPr>
            <a:r>
              <a:rPr lang="en-US" sz="2200" b="1" dirty="0" smtClean="0">
                <a:solidFill>
                  <a:srgbClr val="C00000"/>
                </a:solidFill>
                <a:latin typeface="Arial" panose="020B0604020202020204" pitchFamily="34" charset="0"/>
                <a:ea typeface="Arial Hebrew Scholar" charset="-79"/>
                <a:cs typeface="Arial" panose="020B0604020202020204" pitchFamily="34" charset="0"/>
              </a:rPr>
              <a:t>2.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Tác</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 </a:t>
            </a:r>
            <a:r>
              <a:rPr lang="en-US" sz="2200" b="1" dirty="0" err="1" smtClean="0">
                <a:solidFill>
                  <a:srgbClr val="C00000"/>
                </a:solidFill>
                <a:latin typeface="Arial" panose="020B0604020202020204" pitchFamily="34" charset="0"/>
                <a:ea typeface="Arial Hebrew Scholar" charset="-79"/>
                <a:cs typeface="Arial" panose="020B0604020202020204" pitchFamily="34" charset="0"/>
              </a:rPr>
              <a:t>phẩm</a:t>
            </a:r>
            <a:endParaRPr lang="en-US" sz="2200" b="1" dirty="0" smtClean="0">
              <a:solidFill>
                <a:srgbClr val="C00000"/>
              </a:solidFill>
              <a:latin typeface="Arial" panose="020B0604020202020204" pitchFamily="34" charset="0"/>
              <a:ea typeface="Arial Hebrew Scholar" charset="-79"/>
              <a:cs typeface="Arial" panose="020B0604020202020204" pitchFamily="34" charset="0"/>
            </a:endParaRPr>
          </a:p>
        </p:txBody>
      </p:sp>
      <p:sp>
        <p:nvSpPr>
          <p:cNvPr id="8" name="Rectangle 7"/>
          <p:cNvSpPr/>
          <p:nvPr/>
        </p:nvSpPr>
        <p:spPr>
          <a:xfrm>
            <a:off x="3738546" y="1857364"/>
            <a:ext cx="8064896" cy="2893100"/>
          </a:xfrm>
          <a:prstGeom prst="rect">
            <a:avLst/>
          </a:prstGeom>
        </p:spPr>
        <p:txBody>
          <a:bodyPr wrap="square">
            <a:spAutoFit/>
          </a:bodyPr>
          <a:lstStyle/>
          <a:p>
            <a:pPr algn="just">
              <a:spcBef>
                <a:spcPts val="600"/>
              </a:spcBef>
              <a:spcAft>
                <a:spcPts val="600"/>
              </a:spcAft>
            </a:pPr>
            <a:r>
              <a:rPr lang="en-US" sz="2700" b="1" dirty="0" smtClean="0">
                <a:solidFill>
                  <a:srgbClr val="FFFF00"/>
                </a:solidFill>
              </a:rPr>
              <a:t>a) </a:t>
            </a:r>
            <a:r>
              <a:rPr lang="en-US" sz="2700" b="1" dirty="0" err="1" smtClean="0">
                <a:solidFill>
                  <a:srgbClr val="FFFF00"/>
                </a:solidFill>
              </a:rPr>
              <a:t>Hoàn</a:t>
            </a:r>
            <a:r>
              <a:rPr lang="en-US" sz="2700" b="1" dirty="0" smtClean="0">
                <a:solidFill>
                  <a:srgbClr val="FFFF00"/>
                </a:solidFill>
              </a:rPr>
              <a:t> cảnh sáng tác:</a:t>
            </a:r>
            <a:r>
              <a:rPr lang="en-US" sz="2700" b="1" dirty="0" smtClean="0"/>
              <a:t> Bài thơ </a:t>
            </a:r>
            <a:r>
              <a:rPr lang="en-US" sz="2700" b="1" dirty="0" err="1" smtClean="0"/>
              <a:t>được</a:t>
            </a:r>
            <a:r>
              <a:rPr lang="en-US" sz="2700" b="1" dirty="0" smtClean="0"/>
              <a:t> </a:t>
            </a:r>
            <a:r>
              <a:rPr lang="en-US" sz="2700" b="1" dirty="0" err="1" smtClean="0"/>
              <a:t>viết</a:t>
            </a:r>
            <a:r>
              <a:rPr lang="en-US" sz="2700" b="1" dirty="0" smtClean="0"/>
              <a:t> </a:t>
            </a:r>
            <a:r>
              <a:rPr lang="en-US" sz="2700" b="1" dirty="0" err="1" smtClean="0"/>
              <a:t>vào</a:t>
            </a:r>
            <a:r>
              <a:rPr lang="en-US" sz="2700" b="1" dirty="0" smtClean="0"/>
              <a:t> năm 1963, khi tác </a:t>
            </a:r>
            <a:r>
              <a:rPr lang="en-US" sz="2700" b="1" dirty="0"/>
              <a:t>giả </a:t>
            </a:r>
            <a:r>
              <a:rPr lang="en-US" sz="2700" b="1" dirty="0" smtClean="0"/>
              <a:t>đang là sinh viên học ngành Luật ở </a:t>
            </a:r>
            <a:r>
              <a:rPr lang="en-US" sz="2700" b="1" dirty="0" err="1" smtClean="0"/>
              <a:t>nước</a:t>
            </a:r>
            <a:r>
              <a:rPr lang="en-US" sz="2700" b="1" dirty="0" smtClean="0"/>
              <a:t> </a:t>
            </a:r>
            <a:r>
              <a:rPr lang="en-US" sz="2700" b="1" dirty="0" err="1" smtClean="0"/>
              <a:t>ngoài</a:t>
            </a:r>
            <a:r>
              <a:rPr lang="en-US" sz="2700" b="1" dirty="0" smtClean="0"/>
              <a:t>.</a:t>
            </a:r>
          </a:p>
          <a:p>
            <a:pPr algn="just">
              <a:spcBef>
                <a:spcPts val="600"/>
              </a:spcBef>
              <a:spcAft>
                <a:spcPts val="600"/>
              </a:spcAft>
            </a:pPr>
            <a:endParaRPr lang="en-US" sz="2700" b="1" dirty="0" smtClean="0"/>
          </a:p>
          <a:p>
            <a:pPr algn="just">
              <a:spcBef>
                <a:spcPts val="600"/>
              </a:spcBef>
              <a:spcAft>
                <a:spcPts val="600"/>
              </a:spcAft>
            </a:pPr>
            <a:r>
              <a:rPr lang="en-US" sz="2700" b="1" dirty="0" smtClean="0">
                <a:solidFill>
                  <a:srgbClr val="FFFF00"/>
                </a:solidFill>
              </a:rPr>
              <a:t>b) Xuất xứ: </a:t>
            </a:r>
            <a:r>
              <a:rPr lang="en-US" sz="2700" b="1" dirty="0" smtClean="0"/>
              <a:t>Bài thơ được in </a:t>
            </a:r>
            <a:r>
              <a:rPr lang="en-US" sz="2700" b="1" dirty="0"/>
              <a:t>trong tập thơ </a:t>
            </a:r>
            <a:r>
              <a:rPr lang="en-US" sz="2700" b="1" i="1" dirty="0" smtClean="0"/>
              <a:t>Hương cây – Bếp lửa</a:t>
            </a:r>
            <a:r>
              <a:rPr lang="en-US" sz="2700" b="1" dirty="0" smtClean="0"/>
              <a:t> </a:t>
            </a:r>
            <a:r>
              <a:rPr lang="en-US" sz="2700" b="1" dirty="0"/>
              <a:t>(</a:t>
            </a:r>
            <a:r>
              <a:rPr lang="en-US" sz="2700" b="1" dirty="0" smtClean="0"/>
              <a:t>1968).</a:t>
            </a:r>
          </a:p>
        </p:txBody>
      </p:sp>
      <p:sp>
        <p:nvSpPr>
          <p:cNvPr id="10" name="TextBox 9"/>
          <p:cNvSpPr txBox="1"/>
          <p:nvPr/>
        </p:nvSpPr>
        <p:spPr>
          <a:xfrm>
            <a:off x="4871864" y="565229"/>
            <a:ext cx="5904656" cy="830997"/>
          </a:xfrm>
          <a:prstGeom prst="rect">
            <a:avLst/>
          </a:prstGeom>
          <a:noFill/>
        </p:spPr>
        <p:txBody>
          <a:bodyPr wrap="square" rtlCol="0">
            <a:spAutoFit/>
          </a:bodyPr>
          <a:lstStyle/>
          <a:p>
            <a:pPr algn="ctr"/>
            <a:r>
              <a:rPr lang="en-US" sz="2400" b="1" dirty="0">
                <a:solidFill>
                  <a:srgbClr val="FFFF00"/>
                </a:solidFill>
              </a:rPr>
              <a:t>A. </a:t>
            </a:r>
            <a:r>
              <a:rPr lang="en-US" sz="2400" b="1" i="1" dirty="0">
                <a:solidFill>
                  <a:srgbClr val="FFFF00"/>
                </a:solidFill>
              </a:rPr>
              <a:t>Bếp lửa </a:t>
            </a:r>
            <a:r>
              <a:rPr lang="en-US" sz="2400" b="1" dirty="0">
                <a:solidFill>
                  <a:srgbClr val="FFFF00"/>
                </a:solidFill>
              </a:rPr>
              <a:t>(Bằng Việt)</a:t>
            </a:r>
          </a:p>
          <a:p>
            <a:pPr algn="ctr"/>
            <a:endParaRPr lang="en-US" sz="2400" b="1" dirty="0">
              <a:solidFill>
                <a:srgbClr val="FFFF00"/>
              </a:solidFill>
            </a:endParaRPr>
          </a:p>
        </p:txBody>
      </p:sp>
      <p:pic>
        <p:nvPicPr>
          <p:cNvPr id="3074" name="Picture 2" descr="Image result for áº£nh bÃ¬a tÃ¡c pháº©m báº¿p lá»­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66" y="2746897"/>
            <a:ext cx="3185104" cy="389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48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05200" y="1643050"/>
            <a:ext cx="7772400" cy="4447371"/>
          </a:xfrm>
          <a:prstGeom prst="rect">
            <a:avLst/>
          </a:prstGeom>
        </p:spPr>
        <p:txBody>
          <a:bodyPr wrap="square">
            <a:spAutoFit/>
          </a:bodyPr>
          <a:lstStyle/>
          <a:p>
            <a:pPr marL="514350" indent="-514350" algn="just">
              <a:spcBef>
                <a:spcPts val="600"/>
              </a:spcBef>
              <a:spcAft>
                <a:spcPts val="600"/>
              </a:spcAft>
            </a:pPr>
            <a:r>
              <a:rPr lang="en-US" sz="2700" b="1" dirty="0" smtClean="0">
                <a:solidFill>
                  <a:srgbClr val="FFFF00"/>
                </a:solidFill>
              </a:rPr>
              <a:t>	c) </a:t>
            </a:r>
            <a:r>
              <a:rPr lang="en-US" sz="2700" b="1" dirty="0" err="1" smtClean="0">
                <a:solidFill>
                  <a:srgbClr val="FFFF00"/>
                </a:solidFill>
              </a:rPr>
              <a:t>Bố</a:t>
            </a:r>
            <a:r>
              <a:rPr lang="en-US" sz="2700" b="1" dirty="0" smtClean="0">
                <a:solidFill>
                  <a:srgbClr val="FFFF00"/>
                </a:solidFill>
              </a:rPr>
              <a:t> </a:t>
            </a:r>
            <a:r>
              <a:rPr lang="en-US" sz="2700" b="1" dirty="0" err="1" smtClean="0">
                <a:solidFill>
                  <a:srgbClr val="FFFF00"/>
                </a:solidFill>
              </a:rPr>
              <a:t>cục</a:t>
            </a:r>
            <a:endParaRPr lang="en-US" sz="2700" b="1" dirty="0" smtClean="0">
              <a:solidFill>
                <a:srgbClr val="FFFF00"/>
              </a:solidFill>
            </a:endParaRPr>
          </a:p>
          <a:p>
            <a:pPr marL="514350" indent="-514350" algn="just">
              <a:spcBef>
                <a:spcPts val="600"/>
              </a:spcBef>
              <a:spcAft>
                <a:spcPts val="600"/>
              </a:spcAft>
            </a:pPr>
            <a:r>
              <a:rPr lang="en-US" sz="2700" b="1" dirty="0" smtClean="0"/>
              <a:t>	- </a:t>
            </a:r>
            <a:r>
              <a:rPr lang="en-US" sz="2700" b="1" dirty="0" err="1" smtClean="0"/>
              <a:t>Khổ</a:t>
            </a:r>
            <a:r>
              <a:rPr lang="en-US" sz="2700" b="1" dirty="0" smtClean="0"/>
              <a:t> 1: Hình ảnh bếp lửa khơi nguồn cho dòng hồi tưởng cảm xúc về </a:t>
            </a:r>
            <a:r>
              <a:rPr lang="en-US" sz="2700" b="1" dirty="0" err="1" smtClean="0"/>
              <a:t>bà</a:t>
            </a:r>
            <a:r>
              <a:rPr lang="en-US" sz="2700" b="1" dirty="0" smtClean="0"/>
              <a:t> </a:t>
            </a:r>
          </a:p>
          <a:p>
            <a:pPr marL="514350" indent="-514350" algn="just">
              <a:spcBef>
                <a:spcPts val="600"/>
              </a:spcBef>
              <a:spcAft>
                <a:spcPts val="600"/>
              </a:spcAft>
            </a:pPr>
            <a:r>
              <a:rPr lang="en-US" sz="2700" b="1" dirty="0" smtClean="0"/>
              <a:t>	- </a:t>
            </a:r>
            <a:r>
              <a:rPr lang="en-US" sz="2700" b="1" dirty="0" err="1" smtClean="0"/>
              <a:t>Khổ</a:t>
            </a:r>
            <a:r>
              <a:rPr lang="en-US" sz="2700" b="1" dirty="0" smtClean="0"/>
              <a:t> 2, 3, 4: </a:t>
            </a:r>
            <a:r>
              <a:rPr lang="vi-VN" sz="2700" b="1" dirty="0" smtClean="0"/>
              <a:t>Những kỉ niệm tuổi thơ sống bên bà và bếp lửa </a:t>
            </a:r>
            <a:endParaRPr lang="en-US" sz="2700" b="1" dirty="0" smtClean="0"/>
          </a:p>
          <a:p>
            <a:pPr marL="514350" indent="-514350" algn="just">
              <a:spcBef>
                <a:spcPts val="600"/>
              </a:spcBef>
              <a:spcAft>
                <a:spcPts val="600"/>
              </a:spcAft>
            </a:pPr>
            <a:r>
              <a:rPr lang="en-US" sz="2700" b="1" dirty="0" smtClean="0"/>
              <a:t>	- </a:t>
            </a:r>
            <a:r>
              <a:rPr lang="en-US" sz="2700" b="1" dirty="0" err="1" smtClean="0"/>
              <a:t>Khổ</a:t>
            </a:r>
            <a:r>
              <a:rPr lang="en-US" sz="2700" b="1" dirty="0" smtClean="0"/>
              <a:t> 5, 6: </a:t>
            </a:r>
            <a:r>
              <a:rPr lang="vi-VN" sz="2700" b="1" dirty="0" smtClean="0"/>
              <a:t>Những </a:t>
            </a:r>
            <a:r>
              <a:rPr lang="en-US" sz="2700" b="1" dirty="0" err="1" smtClean="0"/>
              <a:t>suy</a:t>
            </a:r>
            <a:r>
              <a:rPr lang="en-US" sz="2700" b="1" dirty="0" smtClean="0"/>
              <a:t> ngẫm </a:t>
            </a:r>
            <a:r>
              <a:rPr lang="en-US" sz="2700" b="1" dirty="0" err="1" smtClean="0"/>
              <a:t>về</a:t>
            </a:r>
            <a:r>
              <a:rPr lang="en-US" sz="2700" b="1" dirty="0" smtClean="0"/>
              <a:t> </a:t>
            </a:r>
            <a:r>
              <a:rPr lang="en-US" sz="2700" b="1" dirty="0" err="1" smtClean="0"/>
              <a:t>bà</a:t>
            </a:r>
            <a:r>
              <a:rPr lang="en-US" sz="2700" b="1" dirty="0" smtClean="0"/>
              <a:t> </a:t>
            </a:r>
            <a:r>
              <a:rPr lang="en-US" sz="2700" b="1" dirty="0" err="1" smtClean="0"/>
              <a:t>và</a:t>
            </a:r>
            <a:r>
              <a:rPr lang="en-US" sz="2700" b="1" dirty="0" smtClean="0"/>
              <a:t> </a:t>
            </a:r>
            <a:r>
              <a:rPr lang="en-US" sz="2700" b="1" dirty="0" err="1" smtClean="0"/>
              <a:t>bếp</a:t>
            </a:r>
            <a:r>
              <a:rPr lang="en-US" sz="2700" b="1" dirty="0" smtClean="0"/>
              <a:t> </a:t>
            </a:r>
            <a:r>
              <a:rPr lang="en-US" sz="2700" b="1" dirty="0" err="1" smtClean="0"/>
              <a:t>lửa</a:t>
            </a:r>
            <a:endParaRPr lang="en-US" sz="2700" b="1" dirty="0"/>
          </a:p>
          <a:p>
            <a:pPr marL="514350" indent="-514350" algn="just">
              <a:spcBef>
                <a:spcPts val="600"/>
              </a:spcBef>
              <a:spcAft>
                <a:spcPts val="600"/>
              </a:spcAft>
            </a:pPr>
            <a:r>
              <a:rPr lang="en-US" sz="2700" b="1" dirty="0" smtClean="0"/>
              <a:t>     - </a:t>
            </a:r>
            <a:r>
              <a:rPr lang="en-US" sz="2700" b="1" dirty="0" err="1" smtClean="0"/>
              <a:t>Khổ</a:t>
            </a:r>
            <a:r>
              <a:rPr lang="en-US" sz="2700" b="1" dirty="0" smtClean="0"/>
              <a:t> </a:t>
            </a:r>
            <a:r>
              <a:rPr lang="en-US" sz="2700" b="1" dirty="0" err="1" smtClean="0"/>
              <a:t>cuối</a:t>
            </a:r>
            <a:r>
              <a:rPr lang="en-US" sz="2700" b="1" dirty="0" smtClean="0"/>
              <a:t>: Tình cảm nhớ thương của </a:t>
            </a:r>
            <a:r>
              <a:rPr lang="en-US" sz="2700" b="1" dirty="0" err="1" smtClean="0"/>
              <a:t>người</a:t>
            </a:r>
            <a:r>
              <a:rPr lang="en-US" sz="2700" b="1" dirty="0" smtClean="0"/>
              <a:t> </a:t>
            </a:r>
            <a:r>
              <a:rPr lang="en-US" sz="2700" b="1" dirty="0" err="1" smtClean="0"/>
              <a:t>cháu</a:t>
            </a:r>
            <a:endParaRPr lang="en-US" sz="2700" b="1" dirty="0"/>
          </a:p>
        </p:txBody>
      </p:sp>
      <p:sp>
        <p:nvSpPr>
          <p:cNvPr id="10" name="TextBox 9"/>
          <p:cNvSpPr txBox="1"/>
          <p:nvPr/>
        </p:nvSpPr>
        <p:spPr>
          <a:xfrm>
            <a:off x="4871864" y="565229"/>
            <a:ext cx="5904656" cy="830997"/>
          </a:xfrm>
          <a:prstGeom prst="rect">
            <a:avLst/>
          </a:prstGeom>
          <a:noFill/>
        </p:spPr>
        <p:txBody>
          <a:bodyPr wrap="square" rtlCol="0">
            <a:spAutoFit/>
          </a:bodyPr>
          <a:lstStyle/>
          <a:p>
            <a:pPr algn="ctr"/>
            <a:r>
              <a:rPr lang="en-US" sz="2400" b="1" dirty="0">
                <a:solidFill>
                  <a:srgbClr val="FFFF00"/>
                </a:solidFill>
              </a:rPr>
              <a:t>A. </a:t>
            </a:r>
            <a:r>
              <a:rPr lang="en-US" sz="2400" b="1" i="1" dirty="0">
                <a:solidFill>
                  <a:srgbClr val="FFFF00"/>
                </a:solidFill>
              </a:rPr>
              <a:t>Bếp lửa </a:t>
            </a:r>
            <a:r>
              <a:rPr lang="en-US" sz="2400" b="1" dirty="0">
                <a:solidFill>
                  <a:srgbClr val="FFFF00"/>
                </a:solidFill>
              </a:rPr>
              <a:t>(Bằng Việt)</a:t>
            </a:r>
          </a:p>
          <a:p>
            <a:pPr algn="ctr"/>
            <a:endParaRPr lang="en-US" sz="2400" b="1" dirty="0">
              <a:solidFill>
                <a:srgbClr val="FFFF00"/>
              </a:solidFill>
            </a:endParaRPr>
          </a:p>
        </p:txBody>
      </p:sp>
      <p:pic>
        <p:nvPicPr>
          <p:cNvPr id="9"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37" y="642918"/>
            <a:ext cx="3205933" cy="5429288"/>
          </a:xfrm>
          <a:prstGeom prst="rect">
            <a:avLst/>
          </a:prstGeom>
        </p:spPr>
      </p:pic>
      <p:sp>
        <p:nvSpPr>
          <p:cNvPr id="11" name="TextBox 10"/>
          <p:cNvSpPr txBox="1"/>
          <p:nvPr/>
        </p:nvSpPr>
        <p:spPr>
          <a:xfrm>
            <a:off x="365623" y="603883"/>
            <a:ext cx="3185104" cy="1415772"/>
          </a:xfrm>
          <a:prstGeom prst="rect">
            <a:avLst/>
          </a:prstGeom>
          <a:noFill/>
        </p:spPr>
        <p:txBody>
          <a:bodyPr wrap="square" rtlCol="0">
            <a:spAutoFit/>
          </a:bodyPr>
          <a:lstStyle/>
          <a:p>
            <a:pPr>
              <a:spcBef>
                <a:spcPts val="600"/>
              </a:spcBef>
              <a:spcAft>
                <a:spcPts val="600"/>
              </a:spcAft>
            </a:pPr>
            <a:r>
              <a:rPr lang="en-US" sz="2200" b="1" dirty="0" smtClean="0">
                <a:solidFill>
                  <a:schemeClr val="bg1"/>
                </a:solidFill>
                <a:latin typeface="Arial" panose="020B0604020202020204" pitchFamily="34" charset="0"/>
                <a:cs typeface="Arial" panose="020B0604020202020204" pitchFamily="34" charset="0"/>
              </a:rPr>
              <a:t>I. </a:t>
            </a:r>
            <a:r>
              <a:rPr lang="en-US" sz="2200" b="1" dirty="0" err="1" smtClean="0">
                <a:solidFill>
                  <a:schemeClr val="bg1"/>
                </a:solidFill>
                <a:latin typeface="Arial" panose="020B0604020202020204" pitchFamily="34" charset="0"/>
                <a:cs typeface="Arial" panose="020B0604020202020204" pitchFamily="34" charset="0"/>
              </a:rPr>
              <a:t>Giới</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thiệu</a:t>
            </a:r>
            <a:endParaRPr lang="en-US" sz="2200" b="1" dirty="0" smtClean="0">
              <a:solidFill>
                <a:schemeClr val="bg1"/>
              </a:solidFill>
              <a:latin typeface="Arial" panose="020B0604020202020204" pitchFamily="34" charset="0"/>
              <a:cs typeface="Arial" panose="020B0604020202020204" pitchFamily="34" charset="0"/>
            </a:endParaRPr>
          </a:p>
          <a:p>
            <a:pPr>
              <a:spcBef>
                <a:spcPts val="600"/>
              </a:spcBef>
              <a:spcAft>
                <a:spcPts val="600"/>
              </a:spcAft>
            </a:pPr>
            <a:r>
              <a:rPr lang="en-US" sz="2200" b="1" dirty="0" smtClean="0">
                <a:solidFill>
                  <a:schemeClr val="bg1"/>
                </a:solidFill>
                <a:latin typeface="Arial" panose="020B0604020202020204" pitchFamily="34" charset="0"/>
                <a:cs typeface="Arial" panose="020B0604020202020204" pitchFamily="34" charset="0"/>
              </a:rPr>
              <a:t>1. </a:t>
            </a:r>
            <a:r>
              <a:rPr lang="en-US" sz="2200" b="1" dirty="0" err="1" smtClean="0">
                <a:solidFill>
                  <a:schemeClr val="bg1"/>
                </a:solidFill>
                <a:latin typeface="Arial" panose="020B0604020202020204" pitchFamily="34" charset="0"/>
                <a:cs typeface="Arial" panose="020B0604020202020204" pitchFamily="34" charset="0"/>
              </a:rPr>
              <a:t>Tác</a:t>
            </a:r>
            <a:r>
              <a:rPr lang="en-US" sz="2200" b="1" dirty="0" smtClean="0">
                <a:solidFill>
                  <a:schemeClr val="bg1"/>
                </a:solidFill>
                <a:latin typeface="Arial" panose="020B0604020202020204" pitchFamily="34" charset="0"/>
                <a:cs typeface="Arial" panose="020B0604020202020204" pitchFamily="34" charset="0"/>
              </a:rPr>
              <a:t> </a:t>
            </a:r>
            <a:r>
              <a:rPr lang="en-US" sz="2200" b="1" dirty="0" err="1" smtClean="0">
                <a:solidFill>
                  <a:schemeClr val="bg1"/>
                </a:solidFill>
                <a:latin typeface="Arial" panose="020B0604020202020204" pitchFamily="34" charset="0"/>
                <a:cs typeface="Arial" panose="020B0604020202020204" pitchFamily="34" charset="0"/>
              </a:rPr>
              <a:t>giả</a:t>
            </a:r>
            <a:endParaRPr lang="en-US" sz="2200" b="1" dirty="0">
              <a:solidFill>
                <a:schemeClr val="bg1"/>
              </a:solidFill>
              <a:latin typeface="Arial" panose="020B0604020202020204" pitchFamily="34" charset="0"/>
              <a:cs typeface="Arial" panose="020B0604020202020204" pitchFamily="34" charset="0"/>
            </a:endParaRPr>
          </a:p>
          <a:p>
            <a:pPr>
              <a:spcBef>
                <a:spcPts val="600"/>
              </a:spcBef>
              <a:spcAft>
                <a:spcPts val="600"/>
              </a:spcAft>
            </a:pPr>
            <a:r>
              <a:rPr lang="en-US" sz="2200" b="1" dirty="0" smtClean="0">
                <a:solidFill>
                  <a:schemeClr val="bg1"/>
                </a:solidFill>
                <a:latin typeface="Arial" panose="020B0604020202020204" pitchFamily="34" charset="0"/>
                <a:ea typeface="Arial Hebrew Scholar" charset="-79"/>
                <a:cs typeface="Arial" panose="020B0604020202020204" pitchFamily="34" charset="0"/>
              </a:rPr>
              <a:t>2. </a:t>
            </a:r>
            <a:r>
              <a:rPr lang="en-US" sz="2200" b="1" dirty="0" err="1" smtClean="0">
                <a:solidFill>
                  <a:schemeClr val="bg1"/>
                </a:solidFill>
                <a:latin typeface="Arial" panose="020B0604020202020204" pitchFamily="34" charset="0"/>
                <a:ea typeface="Arial Hebrew Scholar" charset="-79"/>
                <a:cs typeface="Arial" panose="020B0604020202020204" pitchFamily="34" charset="0"/>
              </a:rPr>
              <a:t>Tác</a:t>
            </a:r>
            <a:r>
              <a:rPr lang="en-US" sz="2200" b="1" dirty="0" smtClean="0">
                <a:solidFill>
                  <a:schemeClr val="bg1"/>
                </a:solidFill>
                <a:latin typeface="Arial" panose="020B0604020202020204" pitchFamily="34" charset="0"/>
                <a:ea typeface="Arial Hebrew Scholar" charset="-79"/>
                <a:cs typeface="Arial" panose="020B0604020202020204" pitchFamily="34" charset="0"/>
              </a:rPr>
              <a:t> </a:t>
            </a:r>
            <a:r>
              <a:rPr lang="en-US" sz="2200" b="1" dirty="0" err="1" smtClean="0">
                <a:solidFill>
                  <a:schemeClr val="bg1"/>
                </a:solidFill>
                <a:latin typeface="Arial" panose="020B0604020202020204" pitchFamily="34" charset="0"/>
                <a:ea typeface="Arial Hebrew Scholar" charset="-79"/>
                <a:cs typeface="Arial" panose="020B0604020202020204" pitchFamily="34" charset="0"/>
              </a:rPr>
              <a:t>phẩm</a:t>
            </a:r>
            <a:endParaRPr lang="en-US" sz="2200" b="1" dirty="0" smtClean="0">
              <a:solidFill>
                <a:schemeClr val="bg1"/>
              </a:solidFill>
              <a:latin typeface="Arial" panose="020B0604020202020204" pitchFamily="34" charset="0"/>
              <a:ea typeface="Arial Hebrew Scholar" charset="-79"/>
              <a:cs typeface="Arial" panose="020B0604020202020204" pitchFamily="34" charset="0"/>
            </a:endParaRPr>
          </a:p>
        </p:txBody>
      </p:sp>
      <p:pic>
        <p:nvPicPr>
          <p:cNvPr id="12" name="Picture 2" descr="Image result for áº£nh bÃ¬a tÃ¡c pháº©m báº¿p lá»­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66" y="2746897"/>
            <a:ext cx="3185104" cy="389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48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45" y="836712"/>
            <a:ext cx="3163268" cy="5295400"/>
          </a:xfrm>
          <a:prstGeom prst="rect">
            <a:avLst/>
          </a:prstGeom>
        </p:spPr>
      </p:pic>
      <p:sp>
        <p:nvSpPr>
          <p:cNvPr id="4" name="TextBox 3"/>
          <p:cNvSpPr txBox="1"/>
          <p:nvPr/>
        </p:nvSpPr>
        <p:spPr>
          <a:xfrm>
            <a:off x="340445" y="908720"/>
            <a:ext cx="3127500" cy="2431435"/>
          </a:xfrm>
          <a:prstGeom prst="rect">
            <a:avLst/>
          </a:prstGeom>
          <a:noFill/>
        </p:spPr>
        <p:txBody>
          <a:bodyPr wrap="square" rtlCol="0">
            <a:spAutoFit/>
          </a:bodyPr>
          <a:lstStyle/>
          <a:p>
            <a:pPr>
              <a:spcBef>
                <a:spcPts val="600"/>
              </a:spcBef>
              <a:spcAft>
                <a:spcPts val="600"/>
              </a:spcAft>
            </a:pPr>
            <a:r>
              <a:rPr lang="en-US" sz="2200" b="1" dirty="0" smtClean="0">
                <a:solidFill>
                  <a:schemeClr val="bg2"/>
                </a:solidFill>
                <a:latin typeface="Arial" panose="020B0604020202020204" pitchFamily="34" charset="0"/>
                <a:cs typeface="Arial" panose="020B0604020202020204" pitchFamily="34" charset="0"/>
              </a:rPr>
              <a:t>I. </a:t>
            </a:r>
            <a:r>
              <a:rPr lang="en-US" sz="2200" b="1" dirty="0" err="1" smtClean="0">
                <a:solidFill>
                  <a:schemeClr val="bg2"/>
                </a:solidFill>
                <a:latin typeface="Arial" panose="020B0604020202020204" pitchFamily="34" charset="0"/>
                <a:cs typeface="Arial" panose="020B0604020202020204" pitchFamily="34" charset="0"/>
              </a:rPr>
              <a:t>Giới</a:t>
            </a:r>
            <a:r>
              <a:rPr lang="en-US" sz="2200" b="1" dirty="0" smtClean="0">
                <a:solidFill>
                  <a:schemeClr val="bg2"/>
                </a:solidFill>
                <a:latin typeface="Arial" panose="020B0604020202020204" pitchFamily="34" charset="0"/>
                <a:cs typeface="Arial" panose="020B0604020202020204" pitchFamily="34" charset="0"/>
              </a:rPr>
              <a:t> </a:t>
            </a:r>
            <a:r>
              <a:rPr lang="en-US" sz="2200" b="1" dirty="0" err="1" smtClean="0">
                <a:solidFill>
                  <a:schemeClr val="bg2"/>
                </a:solidFill>
                <a:latin typeface="Arial" panose="020B0604020202020204" pitchFamily="34" charset="0"/>
                <a:cs typeface="Arial" panose="020B0604020202020204" pitchFamily="34" charset="0"/>
              </a:rPr>
              <a:t>thiệu</a:t>
            </a:r>
            <a:endParaRPr lang="en-US" sz="2200" b="1" dirty="0" smtClean="0">
              <a:solidFill>
                <a:schemeClr val="bg2"/>
              </a:solidFill>
              <a:latin typeface="Arial" panose="020B0604020202020204" pitchFamily="34" charset="0"/>
              <a:cs typeface="Arial" panose="020B0604020202020204" pitchFamily="34" charset="0"/>
            </a:endParaRPr>
          </a:p>
          <a:p>
            <a:pPr>
              <a:spcBef>
                <a:spcPts val="600"/>
              </a:spcBef>
              <a:spcAft>
                <a:spcPts val="600"/>
              </a:spcAft>
            </a:pPr>
            <a:r>
              <a:rPr lang="en-US" sz="2200" b="1" dirty="0" smtClean="0">
                <a:solidFill>
                  <a:srgbClr val="C00000"/>
                </a:solidFill>
                <a:latin typeface="Arial" panose="020B0604020202020204" pitchFamily="34" charset="0"/>
                <a:cs typeface="Arial" panose="020B0604020202020204" pitchFamily="34" charset="0"/>
              </a:rPr>
              <a:t>II. </a:t>
            </a:r>
            <a:r>
              <a:rPr lang="en-US" sz="2200" b="1" dirty="0" err="1" smtClean="0">
                <a:solidFill>
                  <a:srgbClr val="C00000"/>
                </a:solidFill>
                <a:latin typeface="Arial" panose="020B0604020202020204" pitchFamily="34" charset="0"/>
                <a:cs typeface="Arial" panose="020B0604020202020204" pitchFamily="34" charset="0"/>
              </a:rPr>
              <a:t>Đọc</a:t>
            </a:r>
            <a:r>
              <a:rPr lang="en-US" sz="2200" b="1" dirty="0" smtClean="0">
                <a:solidFill>
                  <a:srgbClr val="C00000"/>
                </a:solidFill>
                <a:latin typeface="Arial" panose="020B0604020202020204" pitchFamily="34" charset="0"/>
                <a:cs typeface="Arial" panose="020B0604020202020204" pitchFamily="34" charset="0"/>
              </a:rPr>
              <a:t> – </a:t>
            </a:r>
            <a:r>
              <a:rPr lang="en-US" sz="2200" b="1" dirty="0" err="1" smtClean="0">
                <a:solidFill>
                  <a:srgbClr val="C00000"/>
                </a:solidFill>
                <a:latin typeface="Arial" panose="020B0604020202020204" pitchFamily="34" charset="0"/>
                <a:cs typeface="Arial" panose="020B0604020202020204" pitchFamily="34" charset="0"/>
              </a:rPr>
              <a:t>hiểu</a:t>
            </a:r>
            <a:endParaRPr lang="en-US" sz="2200" b="1" dirty="0">
              <a:solidFill>
                <a:srgbClr val="C00000"/>
              </a:solidFill>
              <a:latin typeface="Arial" panose="020B0604020202020204" pitchFamily="34" charset="0"/>
              <a:cs typeface="Arial" panose="020B0604020202020204" pitchFamily="34" charset="0"/>
            </a:endParaRPr>
          </a:p>
          <a:p>
            <a:pPr algn="just">
              <a:spcBef>
                <a:spcPts val="600"/>
              </a:spcBef>
              <a:spcAft>
                <a:spcPts val="600"/>
              </a:spcAft>
            </a:pPr>
            <a:r>
              <a:rPr lang="en-US" sz="2200" b="1" dirty="0">
                <a:solidFill>
                  <a:srgbClr val="C00000"/>
                </a:solidFill>
                <a:latin typeface="Arial" panose="020B0604020202020204" pitchFamily="34" charset="0"/>
                <a:ea typeface="Arial Hebrew Scholar" charset="-79"/>
                <a:cs typeface="Arial" panose="020B0604020202020204" pitchFamily="34" charset="0"/>
              </a:rPr>
              <a:t>1. </a:t>
            </a:r>
            <a:r>
              <a:rPr lang="en-US" sz="2200" b="1" dirty="0" smtClean="0">
                <a:solidFill>
                  <a:srgbClr val="C00000"/>
                </a:solidFill>
                <a:latin typeface="Arial" panose="020B0604020202020204" pitchFamily="34" charset="0"/>
                <a:ea typeface="Arial Hebrew Scholar" charset="-79"/>
                <a:cs typeface="Arial" panose="020B0604020202020204" pitchFamily="34" charset="0"/>
              </a:rPr>
              <a:t>Hình ảnh bếp lửa khơi nguồn cho dòng hồi tưởng cảm xúc về bà </a:t>
            </a:r>
            <a:endParaRPr lang="en-US" sz="2200" b="1" dirty="0">
              <a:solidFill>
                <a:srgbClr val="C00000"/>
              </a:solidFill>
              <a:latin typeface="Arial" panose="020B0604020202020204" pitchFamily="34" charset="0"/>
              <a:ea typeface="Arial Hebrew Scholar" charset="-79"/>
              <a:cs typeface="Arial" panose="020B0604020202020204" pitchFamily="34" charset="0"/>
            </a:endParaRPr>
          </a:p>
        </p:txBody>
      </p:sp>
      <p:sp>
        <p:nvSpPr>
          <p:cNvPr id="7" name="Rectangle 6"/>
          <p:cNvSpPr/>
          <p:nvPr/>
        </p:nvSpPr>
        <p:spPr>
          <a:xfrm>
            <a:off x="3738546" y="1785926"/>
            <a:ext cx="7643866" cy="3831818"/>
          </a:xfrm>
          <a:prstGeom prst="rect">
            <a:avLst/>
          </a:prstGeom>
        </p:spPr>
        <p:txBody>
          <a:bodyPr wrap="square">
            <a:spAutoFit/>
          </a:bodyPr>
          <a:lstStyle/>
          <a:p>
            <a:pPr algn="just">
              <a:spcBef>
                <a:spcPts val="600"/>
              </a:spcBef>
              <a:spcAft>
                <a:spcPts val="600"/>
              </a:spcAft>
            </a:pPr>
            <a:r>
              <a:rPr lang="en-US" sz="2900" b="1" dirty="0" smtClean="0"/>
              <a:t>- </a:t>
            </a:r>
            <a:r>
              <a:rPr lang="en-US" sz="2900" b="1" dirty="0" err="1" smtClean="0"/>
              <a:t>Hình</a:t>
            </a:r>
            <a:r>
              <a:rPr lang="en-US" sz="2900" b="1" dirty="0" smtClean="0"/>
              <a:t> </a:t>
            </a:r>
            <a:r>
              <a:rPr lang="en-US" sz="2900" b="1" dirty="0" err="1" smtClean="0"/>
              <a:t>ảnh</a:t>
            </a:r>
            <a:r>
              <a:rPr lang="en-US" sz="2900" b="1" dirty="0" smtClean="0"/>
              <a:t> </a:t>
            </a:r>
            <a:r>
              <a:rPr lang="en-US" sz="2900" b="1" i="1" dirty="0" err="1" smtClean="0"/>
              <a:t>bếp</a:t>
            </a:r>
            <a:r>
              <a:rPr lang="en-US" sz="2900" b="1" i="1" dirty="0" smtClean="0"/>
              <a:t> </a:t>
            </a:r>
            <a:r>
              <a:rPr lang="en-US" sz="2900" b="1" i="1" dirty="0" err="1" smtClean="0"/>
              <a:t>lửa</a:t>
            </a:r>
            <a:r>
              <a:rPr lang="en-US" sz="2900" b="1" i="1" dirty="0" smtClean="0"/>
              <a:t>:</a:t>
            </a:r>
          </a:p>
          <a:p>
            <a:pPr indent="406400" algn="just">
              <a:spcBef>
                <a:spcPts val="600"/>
              </a:spcBef>
              <a:spcAft>
                <a:spcPts val="600"/>
              </a:spcAft>
            </a:pPr>
            <a:r>
              <a:rPr lang="en-US" sz="2900" b="1" i="1" dirty="0" smtClean="0"/>
              <a:t>+</a:t>
            </a:r>
            <a:r>
              <a:rPr lang="en-US" sz="2900" b="1" dirty="0" smtClean="0"/>
              <a:t>  </a:t>
            </a:r>
            <a:r>
              <a:rPr lang="en-US" sz="2900" b="1" dirty="0" err="1" smtClean="0"/>
              <a:t>gần</a:t>
            </a:r>
            <a:r>
              <a:rPr lang="en-US" sz="2900" b="1" dirty="0" smtClean="0"/>
              <a:t> gũi, thân thương, ấm áp</a:t>
            </a:r>
          </a:p>
          <a:p>
            <a:pPr indent="465138" algn="just">
              <a:spcBef>
                <a:spcPts val="600"/>
              </a:spcBef>
              <a:spcAft>
                <a:spcPts val="600"/>
              </a:spcAft>
            </a:pPr>
            <a:r>
              <a:rPr lang="en-US" sz="2900" b="1" dirty="0" smtClean="0"/>
              <a:t>+ </a:t>
            </a:r>
            <a:r>
              <a:rPr lang="en-US" sz="2900" b="1" dirty="0" err="1" smtClean="0"/>
              <a:t>bàn</a:t>
            </a:r>
            <a:r>
              <a:rPr lang="en-US" sz="2900" b="1" dirty="0" smtClean="0"/>
              <a:t> </a:t>
            </a:r>
            <a:r>
              <a:rPr lang="en-US" sz="2900" b="1" dirty="0" err="1" smtClean="0"/>
              <a:t>tay</a:t>
            </a:r>
            <a:r>
              <a:rPr lang="en-US" sz="2900" b="1" dirty="0" smtClean="0"/>
              <a:t> </a:t>
            </a:r>
            <a:r>
              <a:rPr lang="en-US" sz="2900" b="1" dirty="0" err="1" smtClean="0"/>
              <a:t>kiên</a:t>
            </a:r>
            <a:r>
              <a:rPr lang="en-US" sz="2900" b="1" dirty="0" smtClean="0"/>
              <a:t> nhẫn, khéo léo và tấm lòng chi chút của người nhóm bếp</a:t>
            </a:r>
          </a:p>
          <a:p>
            <a:pPr algn="just">
              <a:spcBef>
                <a:spcPts val="600"/>
              </a:spcBef>
              <a:spcAft>
                <a:spcPts val="600"/>
              </a:spcAft>
            </a:pPr>
            <a:r>
              <a:rPr lang="en-US" sz="2900" b="1" dirty="0" smtClean="0"/>
              <a:t>- Nhớ về bà, thương cuộc đời bà vất vả, lo toan</a:t>
            </a:r>
          </a:p>
          <a:p>
            <a:pPr algn="just">
              <a:spcBef>
                <a:spcPts val="600"/>
              </a:spcBef>
              <a:spcAft>
                <a:spcPts val="600"/>
              </a:spcAft>
            </a:pPr>
            <a:r>
              <a:rPr lang="en-US" sz="2900" b="1" dirty="0" smtClean="0"/>
              <a:t>- Nghệ thuật: </a:t>
            </a:r>
            <a:r>
              <a:rPr lang="en-US" sz="2900" b="1" dirty="0" err="1" smtClean="0"/>
              <a:t>điệp</a:t>
            </a:r>
            <a:r>
              <a:rPr lang="en-US" sz="2900" b="1" dirty="0" smtClean="0"/>
              <a:t> ngữ, từ láy</a:t>
            </a:r>
          </a:p>
        </p:txBody>
      </p:sp>
      <p:pic>
        <p:nvPicPr>
          <p:cNvPr id="4098" name="Picture 2" descr="Image result for báº¿p lá»­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23" y="3246588"/>
            <a:ext cx="3111922" cy="30780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7945" y="513546"/>
            <a:ext cx="6096000" cy="954107"/>
          </a:xfrm>
          <a:prstGeom prst="rect">
            <a:avLst/>
          </a:prstGeom>
        </p:spPr>
        <p:txBody>
          <a:bodyPr>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A. </a:t>
            </a:r>
            <a:r>
              <a:rPr lang="en-US" sz="2800" b="1" i="1" dirty="0">
                <a:solidFill>
                  <a:srgbClr val="FFFF00"/>
                </a:solidFill>
                <a:latin typeface="Times New Roman" panose="02020603050405020304" pitchFamily="18" charset="0"/>
                <a:cs typeface="Times New Roman" panose="02020603050405020304" pitchFamily="18" charset="0"/>
              </a:rPr>
              <a:t>Bếp lửa </a:t>
            </a:r>
            <a:r>
              <a:rPr lang="en-US" sz="2800" b="1" dirty="0">
                <a:solidFill>
                  <a:srgbClr val="FFFF00"/>
                </a:solidFill>
                <a:latin typeface="Times New Roman" panose="02020603050405020304" pitchFamily="18" charset="0"/>
                <a:cs typeface="Times New Roman" panose="02020603050405020304" pitchFamily="18" charset="0"/>
              </a:rPr>
              <a:t>(Bằng Việt)</a:t>
            </a:r>
          </a:p>
          <a:p>
            <a:pPr algn="ct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6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1000"/>
                                        <p:tgtEl>
                                          <p:spTgt spid="7">
                                            <p:txEl>
                                              <p:pRg st="3" end="3"/>
                                            </p:txEl>
                                          </p:spTgt>
                                        </p:tgtEl>
                                      </p:cBhvr>
                                    </p:animEffect>
                                    <p:anim calcmode="lin" valueType="num">
                                      <p:cBhvr>
                                        <p:cTn id="3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fade">
                                      <p:cBhvr>
                                        <p:cTn id="45" dur="1000"/>
                                        <p:tgtEl>
                                          <p:spTgt spid="7">
                                            <p:txEl>
                                              <p:pRg st="4" end="4"/>
                                            </p:txEl>
                                          </p:spTgt>
                                        </p:tgtEl>
                                      </p:cBhvr>
                                    </p:animEffect>
                                    <p:anim calcmode="lin" valueType="num">
                                      <p:cBhvr>
                                        <p:cTn id="4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00" y="836712"/>
            <a:ext cx="3528392" cy="5295400"/>
          </a:xfrm>
          <a:prstGeom prst="rect">
            <a:avLst/>
          </a:prstGeom>
        </p:spPr>
      </p:pic>
      <p:sp>
        <p:nvSpPr>
          <p:cNvPr id="5" name="Rectangle 4"/>
          <p:cNvSpPr/>
          <p:nvPr/>
        </p:nvSpPr>
        <p:spPr>
          <a:xfrm>
            <a:off x="508448" y="856833"/>
            <a:ext cx="3453184" cy="3108543"/>
          </a:xfrm>
          <a:prstGeom prst="rect">
            <a:avLst/>
          </a:prstGeom>
        </p:spPr>
        <p:txBody>
          <a:bodyPr wrap="square">
            <a:spAutoFit/>
          </a:bodyPr>
          <a:lstStyle/>
          <a:p>
            <a:pPr algn="just">
              <a:spcBef>
                <a:spcPts val="600"/>
              </a:spcBef>
              <a:spcAft>
                <a:spcPts val="600"/>
              </a:spcAft>
            </a:pPr>
            <a:r>
              <a:rPr lang="en-US" sz="2200" b="1" dirty="0">
                <a:solidFill>
                  <a:schemeClr val="bg1"/>
                </a:solidFill>
                <a:latin typeface="Arial" panose="020B0604020202020204" pitchFamily="34" charset="0"/>
                <a:cs typeface="Arial" panose="020B0604020202020204" pitchFamily="34" charset="0"/>
              </a:rPr>
              <a:t>II. </a:t>
            </a:r>
            <a:r>
              <a:rPr lang="en-US" sz="2200" b="1" dirty="0" err="1">
                <a:solidFill>
                  <a:schemeClr val="bg1"/>
                </a:solidFill>
                <a:latin typeface="Arial" panose="020B0604020202020204" pitchFamily="34" charset="0"/>
                <a:cs typeface="Arial" panose="020B0604020202020204" pitchFamily="34" charset="0"/>
              </a:rPr>
              <a:t>Đọc</a:t>
            </a:r>
            <a:r>
              <a:rPr lang="en-US" sz="2200" b="1" dirty="0">
                <a:solidFill>
                  <a:schemeClr val="bg1"/>
                </a:solidFill>
                <a:latin typeface="Arial" panose="020B0604020202020204" pitchFamily="34" charset="0"/>
                <a:cs typeface="Arial" panose="020B0604020202020204" pitchFamily="34" charset="0"/>
              </a:rPr>
              <a:t> – </a:t>
            </a:r>
            <a:r>
              <a:rPr lang="en-US" sz="2200" b="1" dirty="0" err="1" smtClean="0">
                <a:solidFill>
                  <a:schemeClr val="bg1"/>
                </a:solidFill>
                <a:latin typeface="Arial" panose="020B0604020202020204" pitchFamily="34" charset="0"/>
                <a:cs typeface="Arial" panose="020B0604020202020204" pitchFamily="34" charset="0"/>
              </a:rPr>
              <a:t>hiểu</a:t>
            </a:r>
            <a:endParaRPr lang="en-US" sz="2200" b="1" dirty="0" smtClean="0">
              <a:solidFill>
                <a:schemeClr val="bg1"/>
              </a:solidFill>
              <a:latin typeface="Arial" panose="020B0604020202020204" pitchFamily="34" charset="0"/>
              <a:cs typeface="Arial" panose="020B0604020202020204" pitchFamily="34" charset="0"/>
            </a:endParaRPr>
          </a:p>
          <a:p>
            <a:pPr algn="just">
              <a:spcBef>
                <a:spcPts val="600"/>
              </a:spcBef>
              <a:spcAft>
                <a:spcPts val="600"/>
              </a:spcAft>
            </a:pPr>
            <a:r>
              <a:rPr lang="en-US" sz="2200" b="1" dirty="0" smtClean="0">
                <a:solidFill>
                  <a:schemeClr val="bg1"/>
                </a:solidFill>
                <a:latin typeface="Arial" panose="020B0604020202020204" pitchFamily="34" charset="0"/>
                <a:ea typeface="Arial Hebrew Scholar" charset="-79"/>
                <a:cs typeface="Arial" panose="020B0604020202020204" pitchFamily="34" charset="0"/>
              </a:rPr>
              <a:t>1. </a:t>
            </a:r>
            <a:r>
              <a:rPr lang="en-US" sz="2200" b="1" dirty="0">
                <a:solidFill>
                  <a:schemeClr val="bg1"/>
                </a:solidFill>
                <a:latin typeface="Arial" panose="020B0604020202020204" pitchFamily="34" charset="0"/>
                <a:ea typeface="Arial Hebrew Scholar" charset="-79"/>
                <a:cs typeface="Arial" panose="020B0604020202020204" pitchFamily="34" charset="0"/>
              </a:rPr>
              <a:t>Hình ảnh bếp lửa khơi nguồn cho dòng hồi tưởng cảm xúc về bà </a:t>
            </a:r>
          </a:p>
          <a:p>
            <a:pPr algn="just">
              <a:spcBef>
                <a:spcPts val="600"/>
              </a:spcBef>
              <a:spcAft>
                <a:spcPts val="600"/>
              </a:spcAft>
            </a:pPr>
            <a:r>
              <a:rPr lang="en-US" sz="2200" b="1" dirty="0" smtClean="0">
                <a:solidFill>
                  <a:srgbClr val="C00000"/>
                </a:solidFill>
                <a:latin typeface="Arial" panose="020B0604020202020204" pitchFamily="34" charset="0"/>
                <a:ea typeface="Arial Hebrew Scholar" charset="-79"/>
                <a:cs typeface="Arial" panose="020B0604020202020204" pitchFamily="34" charset="0"/>
              </a:rPr>
              <a:t>2. Những kỉ niệm tuổi thơ sống bên bà và bếp lửa</a:t>
            </a:r>
          </a:p>
        </p:txBody>
      </p:sp>
      <p:sp>
        <p:nvSpPr>
          <p:cNvPr id="9" name="TextBox 8"/>
          <p:cNvSpPr txBox="1"/>
          <p:nvPr/>
        </p:nvSpPr>
        <p:spPr>
          <a:xfrm>
            <a:off x="3863752" y="692696"/>
            <a:ext cx="5904656" cy="830997"/>
          </a:xfrm>
          <a:prstGeom prst="rect">
            <a:avLst/>
          </a:prstGeom>
          <a:noFill/>
        </p:spPr>
        <p:txBody>
          <a:bodyPr wrap="square" rtlCol="0">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A. </a:t>
            </a:r>
            <a:r>
              <a:rPr lang="en-US" sz="2400" b="1" i="1" dirty="0">
                <a:solidFill>
                  <a:srgbClr val="FFFF00"/>
                </a:solidFill>
                <a:latin typeface="Times New Roman" panose="02020603050405020304" pitchFamily="18" charset="0"/>
                <a:cs typeface="Times New Roman" panose="02020603050405020304" pitchFamily="18" charset="0"/>
              </a:rPr>
              <a:t>Bếp lửa </a:t>
            </a:r>
            <a:r>
              <a:rPr lang="en-US" sz="2400" b="1" dirty="0">
                <a:solidFill>
                  <a:srgbClr val="FFFF00"/>
                </a:solidFill>
                <a:latin typeface="Times New Roman" panose="02020603050405020304" pitchFamily="18" charset="0"/>
                <a:cs typeface="Times New Roman" panose="02020603050405020304" pitchFamily="18" charset="0"/>
              </a:rPr>
              <a:t>(Bằng Việt)</a:t>
            </a:r>
          </a:p>
          <a:p>
            <a:pPr algn="ctr"/>
            <a:endParaRPr lang="en-US" sz="2400" b="1" dirty="0">
              <a:solidFill>
                <a:srgbClr val="FFFF00"/>
              </a:solidFill>
            </a:endParaRPr>
          </a:p>
        </p:txBody>
      </p:sp>
      <p:pic>
        <p:nvPicPr>
          <p:cNvPr id="7" name="Picture 6" descr="bếp lửa.jpg"/>
          <p:cNvPicPr>
            <a:picLocks noChangeAspect="1"/>
          </p:cNvPicPr>
          <p:nvPr/>
        </p:nvPicPr>
        <p:blipFill>
          <a:blip r:embed="rId4"/>
          <a:stretch>
            <a:fillRect/>
          </a:stretch>
        </p:blipFill>
        <p:spPr>
          <a:xfrm>
            <a:off x="4648200" y="1600200"/>
            <a:ext cx="5715000" cy="3429000"/>
          </a:xfrm>
          <a:prstGeom prst="rect">
            <a:avLst/>
          </a:prstGeom>
        </p:spPr>
      </p:pic>
    </p:spTree>
    <p:extLst>
      <p:ext uri="{BB962C8B-B14F-4D97-AF65-F5344CB8AC3E}">
        <p14:creationId xmlns:p14="http://schemas.microsoft.com/office/powerpoint/2010/main" val="41699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in)">
                                      <p:cBhvr>
                                        <p:cTn id="7" dur="500"/>
                                        <p:tgtEl>
                                          <p:spTgt spid="5">
                                            <p:txEl>
                                              <p:pRg st="2" end="2"/>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79872263"/>
              </p:ext>
            </p:extLst>
          </p:nvPr>
        </p:nvGraphicFramePr>
        <p:xfrm>
          <a:off x="457200" y="533400"/>
          <a:ext cx="11049001" cy="5867400"/>
        </p:xfrm>
        <a:graphic>
          <a:graphicData uri="http://schemas.openxmlformats.org/drawingml/2006/table">
            <a:tbl>
              <a:tblPr firstRow="1" bandRow="1">
                <a:tableStyleId>{69CF1AB2-1976-4502-BF36-3FF5EA218861}</a:tableStyleId>
              </a:tblPr>
              <a:tblGrid>
                <a:gridCol w="2218091">
                  <a:extLst>
                    <a:ext uri="{9D8B030D-6E8A-4147-A177-3AD203B41FA5}">
                      <a16:colId xmlns="" xmlns:a16="http://schemas.microsoft.com/office/drawing/2014/main" val="1018676851"/>
                    </a:ext>
                  </a:extLst>
                </a:gridCol>
                <a:gridCol w="2636093">
                  <a:extLst>
                    <a:ext uri="{9D8B030D-6E8A-4147-A177-3AD203B41FA5}">
                      <a16:colId xmlns="" xmlns:a16="http://schemas.microsoft.com/office/drawing/2014/main" val="567591704"/>
                    </a:ext>
                  </a:extLst>
                </a:gridCol>
                <a:gridCol w="3150092">
                  <a:extLst>
                    <a:ext uri="{9D8B030D-6E8A-4147-A177-3AD203B41FA5}">
                      <a16:colId xmlns="" xmlns:a16="http://schemas.microsoft.com/office/drawing/2014/main" val="1154381254"/>
                    </a:ext>
                  </a:extLst>
                </a:gridCol>
                <a:gridCol w="3044725">
                  <a:extLst>
                    <a:ext uri="{9D8B030D-6E8A-4147-A177-3AD203B41FA5}">
                      <a16:colId xmlns="" xmlns:a16="http://schemas.microsoft.com/office/drawing/2014/main" val="889911930"/>
                    </a:ext>
                  </a:extLst>
                </a:gridCol>
              </a:tblGrid>
              <a:tr h="922056">
                <a:tc>
                  <a:txBody>
                    <a:bodyPr/>
                    <a:lstStyle/>
                    <a:p>
                      <a:pPr algn="ctr">
                        <a:lnSpc>
                          <a:spcPct val="107000"/>
                        </a:lnSpc>
                      </a:pPr>
                      <a:endParaRPr lang="en-US" sz="2400" dirty="0">
                        <a:ln>
                          <a:noFill/>
                        </a:ln>
                        <a:solidFill>
                          <a:schemeClr val="tx1"/>
                        </a:solidFill>
                        <a:effectLst/>
                        <a:latin typeface="Arial" pitchFamily="34" charset="0"/>
                        <a:cs typeface="Arial" pitchFamily="34" charset="0"/>
                      </a:endParaRPr>
                    </a:p>
                  </a:txBody>
                  <a:tcPr anchor="ctr"/>
                </a:tc>
                <a:tc>
                  <a:txBody>
                    <a:bodyPr/>
                    <a:lstStyle/>
                    <a:p>
                      <a:pPr marL="0" marR="0" algn="ctr">
                        <a:lnSpc>
                          <a:spcPct val="107000"/>
                        </a:lnSpc>
                        <a:spcBef>
                          <a:spcPts val="0"/>
                        </a:spcBef>
                        <a:spcAft>
                          <a:spcPts val="800"/>
                        </a:spcAft>
                      </a:pPr>
                      <a:r>
                        <a:rPr lang="en-US" sz="2400" dirty="0">
                          <a:ln>
                            <a:noFill/>
                          </a:ln>
                          <a:effectLst/>
                          <a:latin typeface="Arial" pitchFamily="34" charset="0"/>
                          <a:cs typeface="Arial" pitchFamily="34" charset="0"/>
                        </a:rPr>
                        <a:t>Năm bốn tuổi</a:t>
                      </a:r>
                      <a:endParaRPr lang="en-US" sz="2400" dirty="0">
                        <a:ln>
                          <a:noFill/>
                        </a:ln>
                        <a:solidFill>
                          <a:srgbClr val="FFFF00"/>
                        </a:solidFill>
                        <a:effectLst/>
                        <a:latin typeface="Arial" pitchFamily="34" charset="0"/>
                        <a:ea typeface="Calibri" panose="020F0502020204030204" pitchFamily="34" charset="0"/>
                        <a:cs typeface="Arial" pitchFamily="34" charset="0"/>
                      </a:endParaRPr>
                    </a:p>
                  </a:txBody>
                  <a:tcPr/>
                </a:tc>
                <a:tc>
                  <a:txBody>
                    <a:bodyPr/>
                    <a:lstStyle/>
                    <a:p>
                      <a:pPr marL="0" marR="0" algn="ctr">
                        <a:lnSpc>
                          <a:spcPct val="107000"/>
                        </a:lnSpc>
                        <a:spcBef>
                          <a:spcPts val="0"/>
                        </a:spcBef>
                        <a:spcAft>
                          <a:spcPts val="800"/>
                        </a:spcAft>
                      </a:pPr>
                      <a:r>
                        <a:rPr lang="en-US" sz="2400" smtClean="0">
                          <a:ln>
                            <a:noFill/>
                          </a:ln>
                          <a:effectLst/>
                          <a:latin typeface="Arial" pitchFamily="34" charset="0"/>
                          <a:cs typeface="Arial" pitchFamily="34" charset="0"/>
                        </a:rPr>
                        <a:t>Tám năm</a:t>
                      </a:r>
                      <a:r>
                        <a:rPr lang="en-US" sz="2400" baseline="0" smtClean="0">
                          <a:ln>
                            <a:noFill/>
                          </a:ln>
                          <a:effectLst/>
                          <a:latin typeface="Arial" pitchFamily="34" charset="0"/>
                          <a:cs typeface="Arial" pitchFamily="34" charset="0"/>
                        </a:rPr>
                        <a:t> ròng</a:t>
                      </a:r>
                      <a:endParaRPr lang="en-US" sz="2400" dirty="0">
                        <a:ln>
                          <a:noFill/>
                        </a:ln>
                        <a:solidFill>
                          <a:srgbClr val="FFFF00"/>
                        </a:solidFill>
                        <a:effectLst/>
                        <a:latin typeface="Arial" pitchFamily="34" charset="0"/>
                        <a:ea typeface="Calibri" panose="020F0502020204030204" pitchFamily="34" charset="0"/>
                        <a:cs typeface="Arial" pitchFamily="34" charset="0"/>
                      </a:endParaRPr>
                    </a:p>
                  </a:txBody>
                  <a:tcPr/>
                </a:tc>
                <a:tc>
                  <a:txBody>
                    <a:bodyPr/>
                    <a:lstStyle/>
                    <a:p>
                      <a:pPr marL="0" marR="0" algn="ctr">
                        <a:lnSpc>
                          <a:spcPct val="107000"/>
                        </a:lnSpc>
                        <a:spcBef>
                          <a:spcPts val="0"/>
                        </a:spcBef>
                        <a:spcAft>
                          <a:spcPts val="800"/>
                        </a:spcAft>
                      </a:pPr>
                      <a:r>
                        <a:rPr lang="en-US" sz="2400" smtClean="0">
                          <a:ln>
                            <a:noFill/>
                          </a:ln>
                          <a:effectLst/>
                          <a:latin typeface="Arial" pitchFamily="34" charset="0"/>
                          <a:cs typeface="Arial" pitchFamily="34" charset="0"/>
                        </a:rPr>
                        <a:t>Năm giặc</a:t>
                      </a:r>
                      <a:r>
                        <a:rPr lang="en-US" sz="2400" baseline="0" smtClean="0">
                          <a:ln>
                            <a:noFill/>
                          </a:ln>
                          <a:effectLst/>
                          <a:latin typeface="Arial" pitchFamily="34" charset="0"/>
                          <a:cs typeface="Arial" pitchFamily="34" charset="0"/>
                        </a:rPr>
                        <a:t> đốt làng</a:t>
                      </a:r>
                      <a:endParaRPr lang="en-US" sz="2400" dirty="0">
                        <a:ln>
                          <a:noFill/>
                        </a:ln>
                        <a:solidFill>
                          <a:srgbClr val="FFFF00"/>
                        </a:solidFill>
                        <a:effectLst/>
                        <a:latin typeface="Arial" pitchFamily="34" charset="0"/>
                        <a:ea typeface="Calibri" panose="020F0502020204030204" pitchFamily="34" charset="0"/>
                        <a:cs typeface="Arial" pitchFamily="34" charset="0"/>
                      </a:endParaRPr>
                    </a:p>
                  </a:txBody>
                  <a:tcPr/>
                </a:tc>
                <a:extLst>
                  <a:ext uri="{0D108BD9-81ED-4DB2-BD59-A6C34878D82A}">
                    <a16:rowId xmlns="" xmlns:a16="http://schemas.microsoft.com/office/drawing/2014/main" val="2692288978"/>
                  </a:ext>
                </a:extLst>
              </a:tr>
              <a:tr h="626102">
                <a:tc>
                  <a:txBody>
                    <a:bodyPr/>
                    <a:lstStyle/>
                    <a:p>
                      <a:pPr marL="0" marR="0" algn="ctr">
                        <a:lnSpc>
                          <a:spcPct val="107000"/>
                        </a:lnSpc>
                        <a:spcBef>
                          <a:spcPts val="0"/>
                        </a:spcBef>
                        <a:spcAft>
                          <a:spcPts val="800"/>
                        </a:spcAft>
                      </a:pPr>
                      <a:r>
                        <a:rPr lang="en-US" sz="2400" b="1" dirty="0" err="1">
                          <a:ln>
                            <a:noFill/>
                          </a:ln>
                          <a:effectLst/>
                          <a:latin typeface="Arial" pitchFamily="34" charset="0"/>
                          <a:cs typeface="Arial" pitchFamily="34" charset="0"/>
                        </a:rPr>
                        <a:t>Hoàn</a:t>
                      </a:r>
                      <a:r>
                        <a:rPr lang="en-US" sz="2400" b="1" dirty="0">
                          <a:ln>
                            <a:noFill/>
                          </a:ln>
                          <a:effectLst/>
                          <a:latin typeface="Arial" pitchFamily="34" charset="0"/>
                          <a:cs typeface="Arial" pitchFamily="34" charset="0"/>
                        </a:rPr>
                        <a:t> </a:t>
                      </a:r>
                      <a:r>
                        <a:rPr lang="en-US" sz="2400" b="1" dirty="0" err="1" smtClean="0">
                          <a:ln>
                            <a:noFill/>
                          </a:ln>
                          <a:effectLst/>
                          <a:latin typeface="Arial" pitchFamily="34" charset="0"/>
                          <a:cs typeface="Arial" pitchFamily="34" charset="0"/>
                        </a:rPr>
                        <a:t>cảnh</a:t>
                      </a:r>
                      <a:endParaRPr lang="en-US" sz="2400" b="1" dirty="0">
                        <a:ln>
                          <a:noFill/>
                        </a:ln>
                        <a:solidFill>
                          <a:srgbClr val="FFFF00"/>
                        </a:solidFill>
                        <a:effectLst/>
                        <a:latin typeface="Arial" pitchFamily="34" charset="0"/>
                        <a:ea typeface="Calibri" panose="020F0502020204030204" pitchFamily="34" charset="0"/>
                        <a:cs typeface="Arial" pitchFamily="34" charset="0"/>
                      </a:endParaRPr>
                    </a:p>
                  </a:txBody>
                  <a:tcPr anchor="ctr"/>
                </a:tc>
                <a:tc>
                  <a:txBody>
                    <a:bodyPr/>
                    <a:lstStyle/>
                    <a:p>
                      <a:pPr marL="0" marR="0" algn="ctr">
                        <a:lnSpc>
                          <a:spcPct val="107000"/>
                        </a:lnSpc>
                        <a:spcBef>
                          <a:spcPts val="0"/>
                        </a:spcBef>
                        <a:spcAft>
                          <a:spcPts val="800"/>
                        </a:spcAft>
                      </a:pPr>
                      <a:r>
                        <a:rPr lang="en-US" sz="2400" dirty="0">
                          <a:ln>
                            <a:noFill/>
                          </a:ln>
                          <a:effectLst/>
                          <a:latin typeface="Arial" pitchFamily="34" charset="0"/>
                          <a:cs typeface="Arial" pitchFamily="34" charset="0"/>
                        </a:rPr>
                        <a:t> </a:t>
                      </a:r>
                      <a:endParaRPr lang="en-US" sz="2400" dirty="0">
                        <a:ln>
                          <a:noFill/>
                        </a:ln>
                        <a:solidFill>
                          <a:schemeClr val="tx1"/>
                        </a:solidFill>
                        <a:effectLst/>
                        <a:latin typeface="Arial" pitchFamily="34" charset="0"/>
                        <a:ea typeface="Calibri" panose="020F0502020204030204" pitchFamily="34" charset="0"/>
                        <a:cs typeface="Arial" pitchFamily="34" charset="0"/>
                      </a:endParaRPr>
                    </a:p>
                  </a:txBody>
                  <a:tcPr/>
                </a:tc>
                <a:tc>
                  <a:txBody>
                    <a:bodyPr/>
                    <a:lstStyle/>
                    <a:p>
                      <a:pPr marL="0" marR="0" algn="ctr">
                        <a:lnSpc>
                          <a:spcPct val="107000"/>
                        </a:lnSpc>
                        <a:spcBef>
                          <a:spcPts val="0"/>
                        </a:spcBef>
                        <a:spcAft>
                          <a:spcPts val="800"/>
                        </a:spcAft>
                      </a:pPr>
                      <a:endParaRPr lang="en-US" sz="2400" dirty="0">
                        <a:ln>
                          <a:noFill/>
                        </a:ln>
                        <a:solidFill>
                          <a:schemeClr val="tx1"/>
                        </a:solidFill>
                        <a:effectLst/>
                        <a:latin typeface="Arial" pitchFamily="34" charset="0"/>
                        <a:ea typeface="Calibri" panose="020F0502020204030204" pitchFamily="34" charset="0"/>
                        <a:cs typeface="Arial" pitchFamily="34" charset="0"/>
                      </a:endParaRPr>
                    </a:p>
                  </a:txBody>
                  <a:tcPr/>
                </a:tc>
                <a:tc>
                  <a:txBody>
                    <a:bodyPr/>
                    <a:lstStyle/>
                    <a:p>
                      <a:pPr marL="0" marR="0" algn="ctr">
                        <a:lnSpc>
                          <a:spcPct val="107000"/>
                        </a:lnSpc>
                        <a:spcBef>
                          <a:spcPts val="0"/>
                        </a:spcBef>
                        <a:spcAft>
                          <a:spcPts val="800"/>
                        </a:spcAft>
                      </a:pPr>
                      <a:r>
                        <a:rPr lang="en-US" sz="2400" dirty="0">
                          <a:ln>
                            <a:noFill/>
                          </a:ln>
                          <a:effectLst/>
                          <a:latin typeface="Arial" pitchFamily="34" charset="0"/>
                          <a:cs typeface="Arial" pitchFamily="34" charset="0"/>
                        </a:rPr>
                        <a:t> </a:t>
                      </a:r>
                      <a:endParaRPr lang="en-US" sz="2400" dirty="0">
                        <a:ln>
                          <a:noFill/>
                        </a:ln>
                        <a:solidFill>
                          <a:schemeClr val="tx1"/>
                        </a:solidFill>
                        <a:effectLst/>
                        <a:latin typeface="Arial" pitchFamily="34" charset="0"/>
                        <a:ea typeface="Calibri" panose="020F0502020204030204" pitchFamily="34" charset="0"/>
                        <a:cs typeface="Arial" pitchFamily="34" charset="0"/>
                      </a:endParaRPr>
                    </a:p>
                  </a:txBody>
                  <a:tcPr/>
                </a:tc>
                <a:extLst>
                  <a:ext uri="{0D108BD9-81ED-4DB2-BD59-A6C34878D82A}">
                    <a16:rowId xmlns="" xmlns:a16="http://schemas.microsoft.com/office/drawing/2014/main" val="455377920"/>
                  </a:ext>
                </a:extLst>
              </a:tr>
              <a:tr h="975323">
                <a:tc>
                  <a:txBody>
                    <a:bodyPr/>
                    <a:lstStyle/>
                    <a:p>
                      <a:pPr marL="0" marR="0" algn="ctr">
                        <a:lnSpc>
                          <a:spcPct val="107000"/>
                        </a:lnSpc>
                        <a:spcBef>
                          <a:spcPts val="0"/>
                        </a:spcBef>
                        <a:spcAft>
                          <a:spcPts val="800"/>
                        </a:spcAft>
                      </a:pPr>
                      <a:r>
                        <a:rPr lang="en-US" sz="2400" b="1" dirty="0" err="1">
                          <a:ln>
                            <a:noFill/>
                          </a:ln>
                          <a:effectLst/>
                          <a:latin typeface="Arial" pitchFamily="34" charset="0"/>
                          <a:cs typeface="Arial" pitchFamily="34" charset="0"/>
                        </a:rPr>
                        <a:t>Cuộc</a:t>
                      </a:r>
                      <a:r>
                        <a:rPr lang="en-US" sz="2400" b="1" dirty="0">
                          <a:ln>
                            <a:noFill/>
                          </a:ln>
                          <a:effectLst/>
                          <a:latin typeface="Arial" pitchFamily="34" charset="0"/>
                          <a:cs typeface="Arial" pitchFamily="34" charset="0"/>
                        </a:rPr>
                        <a:t> </a:t>
                      </a:r>
                      <a:r>
                        <a:rPr lang="en-US" sz="2400" b="1" dirty="0" err="1" smtClean="0">
                          <a:ln>
                            <a:noFill/>
                          </a:ln>
                          <a:effectLst/>
                          <a:latin typeface="Arial" pitchFamily="34" charset="0"/>
                          <a:cs typeface="Arial" pitchFamily="34" charset="0"/>
                        </a:rPr>
                        <a:t>sống</a:t>
                      </a:r>
                      <a:r>
                        <a:rPr lang="en-US" sz="2400" b="1" dirty="0" smtClean="0">
                          <a:ln>
                            <a:noFill/>
                          </a:ln>
                          <a:effectLst/>
                          <a:latin typeface="Arial" pitchFamily="34" charset="0"/>
                          <a:cs typeface="Arial" pitchFamily="34" charset="0"/>
                        </a:rPr>
                        <a:t> </a:t>
                      </a:r>
                      <a:endParaRPr lang="en-US" sz="2400" b="1" dirty="0">
                        <a:ln>
                          <a:noFill/>
                        </a:ln>
                        <a:solidFill>
                          <a:srgbClr val="FFFF00"/>
                        </a:solidFill>
                        <a:effectLst/>
                        <a:latin typeface="Arial" pitchFamily="34" charset="0"/>
                        <a:ea typeface="Calibri" panose="020F0502020204030204" pitchFamily="34" charset="0"/>
                        <a:cs typeface="Arial" pitchFamily="34" charset="0"/>
                      </a:endParaRPr>
                    </a:p>
                  </a:txBody>
                  <a:tcPr anchor="ctr"/>
                </a:tc>
                <a:tc>
                  <a:txBody>
                    <a:bodyPr/>
                    <a:lstStyle/>
                    <a:p>
                      <a:pPr marL="0" marR="0" algn="ctr">
                        <a:lnSpc>
                          <a:spcPct val="107000"/>
                        </a:lnSpc>
                        <a:spcBef>
                          <a:spcPts val="0"/>
                        </a:spcBef>
                        <a:spcAft>
                          <a:spcPts val="800"/>
                        </a:spcAft>
                      </a:pPr>
                      <a:endParaRPr lang="en-US" sz="2400" dirty="0">
                        <a:ln>
                          <a:noFill/>
                        </a:ln>
                        <a:solidFill>
                          <a:schemeClr val="tx1"/>
                        </a:solidFill>
                        <a:effectLst/>
                        <a:latin typeface="Arial" pitchFamily="34" charset="0"/>
                        <a:ea typeface="Calibri" panose="020F0502020204030204" pitchFamily="34" charset="0"/>
                        <a:cs typeface="Arial" pitchFamily="34" charset="0"/>
                      </a:endParaRPr>
                    </a:p>
                  </a:txBody>
                  <a:tcPr/>
                </a:tc>
                <a:tc>
                  <a:txBody>
                    <a:bodyPr/>
                    <a:lstStyle/>
                    <a:p>
                      <a:pPr marL="0" marR="0" algn="l">
                        <a:lnSpc>
                          <a:spcPct val="107000"/>
                        </a:lnSpc>
                        <a:spcBef>
                          <a:spcPts val="0"/>
                        </a:spcBef>
                        <a:spcAft>
                          <a:spcPts val="800"/>
                        </a:spcAft>
                      </a:pPr>
                      <a:endParaRPr lang="en-US" sz="2400" dirty="0">
                        <a:ln>
                          <a:noFill/>
                        </a:ln>
                        <a:solidFill>
                          <a:schemeClr val="tx1"/>
                        </a:solidFill>
                        <a:effectLst/>
                        <a:latin typeface="Arial" pitchFamily="34" charset="0"/>
                        <a:ea typeface="Calibri" panose="020F0502020204030204" pitchFamily="34" charset="0"/>
                        <a:cs typeface="Arial" pitchFamily="34" charset="0"/>
                      </a:endParaRPr>
                    </a:p>
                  </a:txBody>
                  <a:tcPr/>
                </a:tc>
                <a:tc>
                  <a:txBody>
                    <a:bodyPr/>
                    <a:lstStyle/>
                    <a:p>
                      <a:pPr marL="0" marR="0" algn="ctr">
                        <a:lnSpc>
                          <a:spcPct val="107000"/>
                        </a:lnSpc>
                        <a:spcBef>
                          <a:spcPts val="0"/>
                        </a:spcBef>
                        <a:spcAft>
                          <a:spcPts val="800"/>
                        </a:spcAft>
                      </a:pPr>
                      <a:endParaRPr lang="en-US" sz="2400" dirty="0">
                        <a:ln>
                          <a:noFill/>
                        </a:ln>
                        <a:solidFill>
                          <a:schemeClr val="tx1"/>
                        </a:solidFill>
                        <a:effectLst/>
                        <a:latin typeface="Arial" pitchFamily="34" charset="0"/>
                        <a:ea typeface="Calibri" panose="020F0502020204030204" pitchFamily="34" charset="0"/>
                        <a:cs typeface="Arial" pitchFamily="34" charset="0"/>
                      </a:endParaRPr>
                    </a:p>
                  </a:txBody>
                  <a:tcPr/>
                </a:tc>
                <a:extLst>
                  <a:ext uri="{0D108BD9-81ED-4DB2-BD59-A6C34878D82A}">
                    <a16:rowId xmlns="" xmlns:a16="http://schemas.microsoft.com/office/drawing/2014/main" val="2846511145"/>
                  </a:ext>
                </a:extLst>
              </a:tr>
              <a:tr h="2345608">
                <a:tc>
                  <a:txBody>
                    <a:bodyPr/>
                    <a:lstStyle/>
                    <a:p>
                      <a:pPr marL="0" marR="0" algn="ctr">
                        <a:lnSpc>
                          <a:spcPct val="107000"/>
                        </a:lnSpc>
                        <a:spcBef>
                          <a:spcPts val="0"/>
                        </a:spcBef>
                        <a:spcAft>
                          <a:spcPts val="800"/>
                        </a:spcAft>
                      </a:pPr>
                      <a:r>
                        <a:rPr lang="en-US" sz="2400" b="1" dirty="0">
                          <a:ln>
                            <a:noFill/>
                          </a:ln>
                          <a:effectLst/>
                          <a:latin typeface="Arial" pitchFamily="34" charset="0"/>
                          <a:cs typeface="Arial" pitchFamily="34" charset="0"/>
                        </a:rPr>
                        <a:t>Tình bà cháu</a:t>
                      </a:r>
                      <a:endParaRPr lang="en-US" sz="2400" b="1" dirty="0">
                        <a:ln>
                          <a:noFill/>
                        </a:ln>
                        <a:solidFill>
                          <a:srgbClr val="FFFF00"/>
                        </a:solidFill>
                        <a:effectLst/>
                        <a:latin typeface="Arial" pitchFamily="34" charset="0"/>
                        <a:ea typeface="Calibri" panose="020F0502020204030204" pitchFamily="34" charset="0"/>
                        <a:cs typeface="Arial" pitchFamily="34" charset="0"/>
                      </a:endParaRPr>
                    </a:p>
                  </a:txBody>
                  <a:tcPr anchor="ctr"/>
                </a:tc>
                <a:tc>
                  <a:txBody>
                    <a:bodyPr/>
                    <a:lstStyle/>
                    <a:p>
                      <a:pPr marL="0" marR="0" algn="ctr">
                        <a:lnSpc>
                          <a:spcPct val="107000"/>
                        </a:lnSpc>
                        <a:spcBef>
                          <a:spcPts val="0"/>
                        </a:spcBef>
                        <a:spcAft>
                          <a:spcPts val="800"/>
                        </a:spcAft>
                      </a:pPr>
                      <a:r>
                        <a:rPr lang="en-US" sz="2400" dirty="0">
                          <a:ln>
                            <a:noFill/>
                          </a:ln>
                          <a:effectLst/>
                          <a:latin typeface="Arial" pitchFamily="34" charset="0"/>
                          <a:cs typeface="Arial" pitchFamily="34" charset="0"/>
                        </a:rPr>
                        <a:t> </a:t>
                      </a:r>
                      <a:endParaRPr lang="en-US" sz="2400" dirty="0">
                        <a:ln>
                          <a:noFill/>
                        </a:ln>
                        <a:solidFill>
                          <a:schemeClr val="tx1"/>
                        </a:solidFill>
                        <a:effectLst/>
                        <a:latin typeface="Arial" pitchFamily="34" charset="0"/>
                        <a:ea typeface="Calibri" panose="020F0502020204030204" pitchFamily="34" charset="0"/>
                        <a:cs typeface="Arial" pitchFamily="34" charset="0"/>
                      </a:endParaRPr>
                    </a:p>
                  </a:txBody>
                  <a:tcPr/>
                </a:tc>
                <a:tc>
                  <a:txBody>
                    <a:bodyPr/>
                    <a:lstStyle/>
                    <a:p>
                      <a:pPr marL="0" marR="0" algn="ctr">
                        <a:lnSpc>
                          <a:spcPct val="107000"/>
                        </a:lnSpc>
                        <a:spcBef>
                          <a:spcPts val="0"/>
                        </a:spcBef>
                        <a:spcAft>
                          <a:spcPts val="800"/>
                        </a:spcAft>
                      </a:pPr>
                      <a:endParaRPr lang="en-US" sz="2400" dirty="0">
                        <a:ln>
                          <a:noFill/>
                        </a:ln>
                        <a:solidFill>
                          <a:schemeClr val="tx1"/>
                        </a:solidFill>
                        <a:effectLst/>
                        <a:latin typeface="Arial" pitchFamily="34" charset="0"/>
                        <a:ea typeface="Calibri" panose="020F0502020204030204" pitchFamily="34" charset="0"/>
                        <a:cs typeface="Arial" pitchFamily="34" charset="0"/>
                      </a:endParaRPr>
                    </a:p>
                  </a:txBody>
                  <a:tcPr/>
                </a:tc>
                <a:tc>
                  <a:txBody>
                    <a:bodyPr/>
                    <a:lstStyle/>
                    <a:p>
                      <a:pPr marL="0" marR="0" algn="ctr">
                        <a:lnSpc>
                          <a:spcPct val="107000"/>
                        </a:lnSpc>
                        <a:spcBef>
                          <a:spcPts val="0"/>
                        </a:spcBef>
                        <a:spcAft>
                          <a:spcPts val="800"/>
                        </a:spcAft>
                      </a:pPr>
                      <a:endParaRPr lang="en-US" sz="2400" dirty="0">
                        <a:ln>
                          <a:noFill/>
                        </a:ln>
                        <a:solidFill>
                          <a:schemeClr val="tx1"/>
                        </a:solidFill>
                        <a:effectLst/>
                        <a:latin typeface="Arial" pitchFamily="34" charset="0"/>
                        <a:ea typeface="Calibri" panose="020F0502020204030204" pitchFamily="34" charset="0"/>
                        <a:cs typeface="Arial" pitchFamily="34" charset="0"/>
                      </a:endParaRPr>
                    </a:p>
                  </a:txBody>
                  <a:tcPr/>
                </a:tc>
                <a:extLst>
                  <a:ext uri="{0D108BD9-81ED-4DB2-BD59-A6C34878D82A}">
                    <a16:rowId xmlns="" xmlns:a16="http://schemas.microsoft.com/office/drawing/2014/main" val="189493065"/>
                  </a:ext>
                </a:extLst>
              </a:tr>
              <a:tr h="998311">
                <a:tc>
                  <a:txBody>
                    <a:bodyPr/>
                    <a:lstStyle/>
                    <a:p>
                      <a:pPr marL="0" marR="0" algn="ctr">
                        <a:lnSpc>
                          <a:spcPct val="107000"/>
                        </a:lnSpc>
                        <a:spcBef>
                          <a:spcPts val="0"/>
                        </a:spcBef>
                        <a:spcAft>
                          <a:spcPts val="800"/>
                        </a:spcAft>
                      </a:pPr>
                      <a:r>
                        <a:rPr lang="en-US" sz="2400" b="1" dirty="0">
                          <a:ln>
                            <a:noFill/>
                          </a:ln>
                          <a:effectLst/>
                          <a:latin typeface="Arial" pitchFamily="34" charset="0"/>
                          <a:cs typeface="Arial" pitchFamily="34" charset="0"/>
                        </a:rPr>
                        <a:t>Nghệ thuật</a:t>
                      </a:r>
                      <a:endParaRPr lang="en-US" sz="2400" b="1" dirty="0">
                        <a:ln>
                          <a:noFill/>
                        </a:ln>
                        <a:solidFill>
                          <a:srgbClr val="FFFF00"/>
                        </a:solidFill>
                        <a:effectLst/>
                        <a:latin typeface="Arial" pitchFamily="34" charset="0"/>
                        <a:ea typeface="Calibri" panose="020F0502020204030204" pitchFamily="34" charset="0"/>
                        <a:cs typeface="Arial" pitchFamily="34" charset="0"/>
                      </a:endParaRPr>
                    </a:p>
                  </a:txBody>
                  <a:tcPr anchor="ctr"/>
                </a:tc>
                <a:tc gridSpan="3">
                  <a:txBody>
                    <a:bodyPr/>
                    <a:lstStyle/>
                    <a:p>
                      <a:pPr algn="l">
                        <a:lnSpc>
                          <a:spcPct val="107000"/>
                        </a:lnSpc>
                      </a:pPr>
                      <a:endParaRPr lang="en-US" sz="2400" dirty="0">
                        <a:ln>
                          <a:noFill/>
                        </a:ln>
                        <a:solidFill>
                          <a:schemeClr val="tx1"/>
                        </a:solidFill>
                        <a:effectLst/>
                        <a:latin typeface="Arial" pitchFamily="34" charset="0"/>
                        <a:cs typeface="Arial" pitchFamily="34" charset="0"/>
                      </a:endParaRPr>
                    </a:p>
                  </a:txBody>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038479307"/>
                  </a:ext>
                </a:extLst>
              </a:tr>
            </a:tbl>
          </a:graphicData>
        </a:graphic>
      </p:graphicFrame>
      <p:sp>
        <p:nvSpPr>
          <p:cNvPr id="3" name="TextBox 2"/>
          <p:cNvSpPr txBox="1"/>
          <p:nvPr/>
        </p:nvSpPr>
        <p:spPr>
          <a:xfrm>
            <a:off x="2690490" y="1519535"/>
            <a:ext cx="2719710" cy="461665"/>
          </a:xfrm>
          <a:prstGeom prst="rect">
            <a:avLst/>
          </a:prstGeom>
          <a:noFill/>
        </p:spPr>
        <p:txBody>
          <a:bodyPr wrap="square" rtlCol="0">
            <a:spAutoFit/>
          </a:bodyPr>
          <a:lstStyle/>
          <a:p>
            <a:pPr algn="just"/>
            <a:r>
              <a:rPr lang="en-US" sz="2300" dirty="0">
                <a:solidFill>
                  <a:schemeClr val="bg1"/>
                </a:solidFill>
                <a:latin typeface="Arial" pitchFamily="34" charset="0"/>
                <a:cs typeface="Arial" pitchFamily="34" charset="0"/>
              </a:rPr>
              <a:t>nạn đói năm 1945</a:t>
            </a:r>
          </a:p>
        </p:txBody>
      </p:sp>
      <p:sp>
        <p:nvSpPr>
          <p:cNvPr id="5" name="TextBox 4"/>
          <p:cNvSpPr txBox="1"/>
          <p:nvPr/>
        </p:nvSpPr>
        <p:spPr>
          <a:xfrm>
            <a:off x="5486400" y="1524000"/>
            <a:ext cx="2592288" cy="461665"/>
          </a:xfrm>
          <a:prstGeom prst="rect">
            <a:avLst/>
          </a:prstGeom>
          <a:noFill/>
        </p:spPr>
        <p:txBody>
          <a:bodyPr wrap="square" rtlCol="0">
            <a:spAutoFit/>
          </a:bodyPr>
          <a:lstStyle/>
          <a:p>
            <a:pPr algn="just"/>
            <a:r>
              <a:rPr lang="en-US" sz="2300" dirty="0">
                <a:solidFill>
                  <a:schemeClr val="bg1"/>
                </a:solidFill>
                <a:latin typeface="Arial" pitchFamily="34" charset="0"/>
                <a:cs typeface="Arial" pitchFamily="34" charset="0"/>
              </a:rPr>
              <a:t>s</a:t>
            </a:r>
            <a:r>
              <a:rPr lang="en-US" sz="2300" dirty="0" smtClean="0">
                <a:solidFill>
                  <a:schemeClr val="bg1"/>
                </a:solidFill>
                <a:latin typeface="Arial" pitchFamily="34" charset="0"/>
                <a:cs typeface="Arial" pitchFamily="34" charset="0"/>
              </a:rPr>
              <a:t>ống xa cha mẹ</a:t>
            </a:r>
            <a:endParaRPr lang="en-US" sz="2300" dirty="0">
              <a:solidFill>
                <a:schemeClr val="bg1"/>
              </a:solidFill>
              <a:latin typeface="Arial" pitchFamily="34" charset="0"/>
              <a:cs typeface="Arial" pitchFamily="34" charset="0"/>
            </a:endParaRPr>
          </a:p>
        </p:txBody>
      </p:sp>
      <p:sp>
        <p:nvSpPr>
          <p:cNvPr id="6" name="TextBox 5"/>
          <p:cNvSpPr txBox="1"/>
          <p:nvPr/>
        </p:nvSpPr>
        <p:spPr>
          <a:xfrm>
            <a:off x="8534400" y="1378803"/>
            <a:ext cx="2819400" cy="830997"/>
          </a:xfrm>
          <a:prstGeom prst="rect">
            <a:avLst/>
          </a:prstGeom>
          <a:noFill/>
        </p:spPr>
        <p:txBody>
          <a:bodyPr wrap="square" rtlCol="0">
            <a:spAutoFit/>
          </a:bodyPr>
          <a:lstStyle/>
          <a:p>
            <a:pPr algn="just"/>
            <a:r>
              <a:rPr lang="en-US" sz="2300" dirty="0">
                <a:solidFill>
                  <a:schemeClr val="bg1"/>
                </a:solidFill>
                <a:latin typeface="Arial" pitchFamily="34" charset="0"/>
                <a:cs typeface="Arial" pitchFamily="34" charset="0"/>
              </a:rPr>
              <a:t>cuộc kháng </a:t>
            </a:r>
            <a:r>
              <a:rPr lang="en-US" sz="2300" dirty="0" err="1">
                <a:solidFill>
                  <a:schemeClr val="bg1"/>
                </a:solidFill>
                <a:latin typeface="Arial" pitchFamily="34" charset="0"/>
                <a:cs typeface="Arial" pitchFamily="34" charset="0"/>
              </a:rPr>
              <a:t>chiến</a:t>
            </a:r>
            <a:r>
              <a:rPr lang="en-US" sz="2300" dirty="0">
                <a:solidFill>
                  <a:schemeClr val="bg1"/>
                </a:solidFill>
                <a:latin typeface="Arial" pitchFamily="34" charset="0"/>
                <a:cs typeface="Arial" pitchFamily="34" charset="0"/>
              </a:rPr>
              <a:t> </a:t>
            </a:r>
            <a:r>
              <a:rPr lang="en-US" sz="2300" dirty="0" err="1" smtClean="0">
                <a:solidFill>
                  <a:schemeClr val="bg1"/>
                </a:solidFill>
                <a:latin typeface="Arial" pitchFamily="34" charset="0"/>
                <a:cs typeface="Arial" pitchFamily="34" charset="0"/>
              </a:rPr>
              <a:t>diễn</a:t>
            </a:r>
            <a:r>
              <a:rPr lang="en-US" sz="2300" dirty="0" smtClean="0">
                <a:solidFill>
                  <a:schemeClr val="bg1"/>
                </a:solidFill>
                <a:latin typeface="Arial" pitchFamily="34" charset="0"/>
                <a:cs typeface="Arial" pitchFamily="34" charset="0"/>
              </a:rPr>
              <a:t> </a:t>
            </a:r>
            <a:r>
              <a:rPr lang="en-US" sz="2300" dirty="0">
                <a:solidFill>
                  <a:schemeClr val="bg1"/>
                </a:solidFill>
                <a:latin typeface="Arial" pitchFamily="34" charset="0"/>
                <a:cs typeface="Arial" pitchFamily="34" charset="0"/>
              </a:rPr>
              <a:t>ra </a:t>
            </a:r>
            <a:r>
              <a:rPr lang="en-US" sz="2300" dirty="0" err="1">
                <a:solidFill>
                  <a:schemeClr val="bg1"/>
                </a:solidFill>
                <a:latin typeface="Arial" pitchFamily="34" charset="0"/>
                <a:cs typeface="Arial" pitchFamily="34" charset="0"/>
              </a:rPr>
              <a:t>ác</a:t>
            </a:r>
            <a:r>
              <a:rPr lang="en-US" sz="2300" dirty="0">
                <a:solidFill>
                  <a:schemeClr val="bg1"/>
                </a:solidFill>
                <a:latin typeface="Arial" pitchFamily="34" charset="0"/>
                <a:cs typeface="Arial" pitchFamily="34" charset="0"/>
              </a:rPr>
              <a:t> </a:t>
            </a:r>
            <a:r>
              <a:rPr lang="en-US" sz="2300" dirty="0" err="1" smtClean="0">
                <a:solidFill>
                  <a:schemeClr val="bg1"/>
                </a:solidFill>
                <a:latin typeface="Arial" pitchFamily="34" charset="0"/>
                <a:cs typeface="Arial" pitchFamily="34" charset="0"/>
              </a:rPr>
              <a:t>liệt</a:t>
            </a:r>
            <a:endParaRPr lang="en-US" sz="2300" dirty="0">
              <a:solidFill>
                <a:schemeClr val="bg1"/>
              </a:solidFill>
              <a:latin typeface="Arial" pitchFamily="34" charset="0"/>
              <a:cs typeface="Arial" pitchFamily="34" charset="0"/>
            </a:endParaRPr>
          </a:p>
        </p:txBody>
      </p:sp>
      <p:sp>
        <p:nvSpPr>
          <p:cNvPr id="7" name="TextBox 6"/>
          <p:cNvSpPr txBox="1"/>
          <p:nvPr/>
        </p:nvSpPr>
        <p:spPr>
          <a:xfrm>
            <a:off x="2595538" y="2220724"/>
            <a:ext cx="2796851" cy="446276"/>
          </a:xfrm>
          <a:prstGeom prst="rect">
            <a:avLst/>
          </a:prstGeom>
          <a:noFill/>
        </p:spPr>
        <p:txBody>
          <a:bodyPr wrap="square" rtlCol="0">
            <a:spAutoFit/>
          </a:bodyPr>
          <a:lstStyle/>
          <a:p>
            <a:pPr algn="just"/>
            <a:r>
              <a:rPr lang="en-US" sz="2300" dirty="0">
                <a:solidFill>
                  <a:schemeClr val="bg1"/>
                </a:solidFill>
                <a:latin typeface="Arial" pitchFamily="34" charset="0"/>
                <a:cs typeface="Arial" pitchFamily="34" charset="0"/>
              </a:rPr>
              <a:t>gian </a:t>
            </a:r>
            <a:r>
              <a:rPr lang="en-US" sz="2300" dirty="0" smtClean="0">
                <a:solidFill>
                  <a:schemeClr val="bg1"/>
                </a:solidFill>
                <a:latin typeface="Arial" pitchFamily="34" charset="0"/>
                <a:cs typeface="Arial" pitchFamily="34" charset="0"/>
              </a:rPr>
              <a:t>khổ, thiếu thốn</a:t>
            </a:r>
            <a:endParaRPr lang="en-US" sz="2300" dirty="0">
              <a:solidFill>
                <a:schemeClr val="bg1"/>
              </a:solidFill>
              <a:latin typeface="Arial" pitchFamily="34" charset="0"/>
              <a:ea typeface="Calibri" panose="020F0502020204030204" pitchFamily="34" charset="0"/>
              <a:cs typeface="Arial" pitchFamily="34" charset="0"/>
            </a:endParaRPr>
          </a:p>
        </p:txBody>
      </p:sp>
      <p:sp>
        <p:nvSpPr>
          <p:cNvPr id="8" name="TextBox 7"/>
          <p:cNvSpPr txBox="1"/>
          <p:nvPr/>
        </p:nvSpPr>
        <p:spPr>
          <a:xfrm>
            <a:off x="5410200" y="1970038"/>
            <a:ext cx="3048000" cy="1154162"/>
          </a:xfrm>
          <a:prstGeom prst="rect">
            <a:avLst/>
          </a:prstGeom>
          <a:noFill/>
        </p:spPr>
        <p:txBody>
          <a:bodyPr wrap="square" rtlCol="0">
            <a:spAutoFit/>
          </a:bodyPr>
          <a:lstStyle/>
          <a:p>
            <a:pPr algn="just"/>
            <a:r>
              <a:rPr lang="en-US" sz="2300" dirty="0">
                <a:solidFill>
                  <a:schemeClr val="bg1"/>
                </a:solidFill>
                <a:latin typeface="Arial" pitchFamily="34" charset="0"/>
                <a:cs typeface="Arial" pitchFamily="34" charset="0"/>
              </a:rPr>
              <a:t>sớm có ý thức tự lập, được bà cưu mang, dạy </a:t>
            </a:r>
            <a:r>
              <a:rPr lang="en-US" sz="2300" dirty="0" smtClean="0">
                <a:solidFill>
                  <a:schemeClr val="bg1"/>
                </a:solidFill>
                <a:latin typeface="Arial" pitchFamily="34" charset="0"/>
                <a:cs typeface="Arial" pitchFamily="34" charset="0"/>
              </a:rPr>
              <a:t>dỗ</a:t>
            </a:r>
            <a:endParaRPr lang="en-US" sz="2300" dirty="0">
              <a:solidFill>
                <a:schemeClr val="bg1"/>
              </a:solidFill>
              <a:latin typeface="Arial" pitchFamily="34" charset="0"/>
              <a:ea typeface="Calibri" panose="020F0502020204030204" pitchFamily="34" charset="0"/>
              <a:cs typeface="Arial" pitchFamily="34" charset="0"/>
            </a:endParaRPr>
          </a:p>
        </p:txBody>
      </p:sp>
      <p:sp>
        <p:nvSpPr>
          <p:cNvPr id="9" name="TextBox 8"/>
          <p:cNvSpPr txBox="1"/>
          <p:nvPr/>
        </p:nvSpPr>
        <p:spPr>
          <a:xfrm>
            <a:off x="8477672" y="2179494"/>
            <a:ext cx="3104728" cy="458780"/>
          </a:xfrm>
          <a:prstGeom prst="rect">
            <a:avLst/>
          </a:prstGeom>
          <a:noFill/>
        </p:spPr>
        <p:txBody>
          <a:bodyPr wrap="square" rtlCol="0">
            <a:spAutoFit/>
          </a:bodyPr>
          <a:lstStyle/>
          <a:p>
            <a:pPr marL="0" marR="0" algn="just">
              <a:lnSpc>
                <a:spcPct val="107000"/>
              </a:lnSpc>
              <a:spcBef>
                <a:spcPts val="0"/>
              </a:spcBef>
              <a:spcAft>
                <a:spcPts val="800"/>
              </a:spcAft>
            </a:pPr>
            <a:r>
              <a:rPr lang="en-US" sz="2300" dirty="0">
                <a:solidFill>
                  <a:schemeClr val="bg1"/>
                </a:solidFill>
                <a:latin typeface="Arial" pitchFamily="34" charset="0"/>
                <a:cs typeface="Arial" pitchFamily="34" charset="0"/>
              </a:rPr>
              <a:t>mất </a:t>
            </a:r>
            <a:r>
              <a:rPr lang="en-US" sz="2300" dirty="0" smtClean="0">
                <a:solidFill>
                  <a:schemeClr val="bg1"/>
                </a:solidFill>
                <a:latin typeface="Arial" pitchFamily="34" charset="0"/>
                <a:cs typeface="Arial" pitchFamily="34" charset="0"/>
              </a:rPr>
              <a:t>mát, đau thương</a:t>
            </a:r>
            <a:endParaRPr lang="en-US" sz="2300" dirty="0">
              <a:solidFill>
                <a:schemeClr val="bg1"/>
              </a:solidFill>
              <a:latin typeface="Arial" pitchFamily="34" charset="0"/>
              <a:ea typeface="Calibri" panose="020F0502020204030204" pitchFamily="34" charset="0"/>
              <a:cs typeface="Arial" pitchFamily="34" charset="0"/>
            </a:endParaRPr>
          </a:p>
        </p:txBody>
      </p:sp>
      <p:sp>
        <p:nvSpPr>
          <p:cNvPr id="10" name="TextBox 9"/>
          <p:cNvSpPr txBox="1"/>
          <p:nvPr/>
        </p:nvSpPr>
        <p:spPr>
          <a:xfrm>
            <a:off x="2743200" y="2971800"/>
            <a:ext cx="2438400" cy="2569934"/>
          </a:xfrm>
          <a:prstGeom prst="rect">
            <a:avLst/>
          </a:prstGeom>
          <a:noFill/>
        </p:spPr>
        <p:txBody>
          <a:bodyPr wrap="square" rtlCol="0">
            <a:spAutoFit/>
          </a:bodyPr>
          <a:lstStyle/>
          <a:p>
            <a:pPr algn="just"/>
            <a:r>
              <a:rPr lang="en-US" sz="2300" dirty="0">
                <a:solidFill>
                  <a:schemeClr val="bg1"/>
                </a:solidFill>
                <a:latin typeface="Arial" pitchFamily="34" charset="0"/>
                <a:cs typeface="Arial" pitchFamily="34" charset="0"/>
              </a:rPr>
              <a:t>Mùi khói bếp khắc  sâu ấn tượng về bếp lửa cháy sáng, ấm nóng, nồng </a:t>
            </a:r>
            <a:r>
              <a:rPr lang="en-US" sz="2300" dirty="0" smtClean="0">
                <a:solidFill>
                  <a:schemeClr val="bg1"/>
                </a:solidFill>
                <a:latin typeface="Arial" pitchFamily="34" charset="0"/>
                <a:cs typeface="Arial" pitchFamily="34" charset="0"/>
              </a:rPr>
              <a:t>đượm </a:t>
            </a:r>
            <a:r>
              <a:rPr lang="en-US" sz="2300" dirty="0">
                <a:solidFill>
                  <a:schemeClr val="bg1"/>
                </a:solidFill>
                <a:latin typeface="Arial" pitchFamily="34" charset="0"/>
                <a:cs typeface="Arial" pitchFamily="34" charset="0"/>
              </a:rPr>
              <a:t>bởi tình </a:t>
            </a:r>
            <a:r>
              <a:rPr lang="en-US" sz="2300" dirty="0" smtClean="0">
                <a:solidFill>
                  <a:schemeClr val="bg1"/>
                </a:solidFill>
                <a:latin typeface="Arial" pitchFamily="34" charset="0"/>
                <a:cs typeface="Arial" pitchFamily="34" charset="0"/>
              </a:rPr>
              <a:t>bà.</a:t>
            </a:r>
            <a:endParaRPr lang="en-US" sz="2300" dirty="0">
              <a:solidFill>
                <a:schemeClr val="bg1"/>
              </a:solidFill>
              <a:latin typeface="Arial" pitchFamily="34" charset="0"/>
              <a:ea typeface="Calibri" panose="020F0502020204030204" pitchFamily="34" charset="0"/>
              <a:cs typeface="Arial" pitchFamily="34" charset="0"/>
            </a:endParaRPr>
          </a:p>
        </p:txBody>
      </p:sp>
      <p:sp>
        <p:nvSpPr>
          <p:cNvPr id="11" name="TextBox 10"/>
          <p:cNvSpPr txBox="1"/>
          <p:nvPr/>
        </p:nvSpPr>
        <p:spPr>
          <a:xfrm>
            <a:off x="5379641" y="3071810"/>
            <a:ext cx="3002359" cy="1862048"/>
          </a:xfrm>
          <a:prstGeom prst="rect">
            <a:avLst/>
          </a:prstGeom>
          <a:noFill/>
        </p:spPr>
        <p:txBody>
          <a:bodyPr wrap="square" rtlCol="0">
            <a:spAutoFit/>
          </a:bodyPr>
          <a:lstStyle/>
          <a:p>
            <a:pPr algn="just"/>
            <a:r>
              <a:rPr lang="en-US" sz="2300" dirty="0">
                <a:solidFill>
                  <a:schemeClr val="bg1"/>
                </a:solidFill>
                <a:latin typeface="Arial" pitchFamily="34" charset="0"/>
                <a:cs typeface="Arial" pitchFamily="34" charset="0"/>
              </a:rPr>
              <a:t>Âm thanh tu hú quen thuộc, gợi tình cảnh vắng vẻ </a:t>
            </a:r>
            <a:r>
              <a:rPr lang="en-US" sz="2300" dirty="0" smtClean="0">
                <a:solidFill>
                  <a:schemeClr val="bg1"/>
                </a:solidFill>
                <a:latin typeface="Arial" pitchFamily="34" charset="0"/>
                <a:cs typeface="Arial" pitchFamily="34" charset="0"/>
              </a:rPr>
              <a:t>khiến lòng người trỗi dậy hoài niệm, nhớ mong.</a:t>
            </a:r>
            <a:endParaRPr lang="en-US" sz="2300" dirty="0">
              <a:solidFill>
                <a:schemeClr val="bg1"/>
              </a:solidFill>
              <a:latin typeface="Arial" pitchFamily="34" charset="0"/>
              <a:ea typeface="Calibri" panose="020F0502020204030204" pitchFamily="34" charset="0"/>
              <a:cs typeface="Arial" pitchFamily="34" charset="0"/>
            </a:endParaRPr>
          </a:p>
        </p:txBody>
      </p:sp>
      <p:sp>
        <p:nvSpPr>
          <p:cNvPr id="12" name="TextBox 11"/>
          <p:cNvSpPr txBox="1"/>
          <p:nvPr/>
        </p:nvSpPr>
        <p:spPr>
          <a:xfrm>
            <a:off x="8534400" y="3050676"/>
            <a:ext cx="2895600" cy="1862048"/>
          </a:xfrm>
          <a:prstGeom prst="rect">
            <a:avLst/>
          </a:prstGeom>
          <a:noFill/>
        </p:spPr>
        <p:txBody>
          <a:bodyPr wrap="square" rtlCol="0">
            <a:spAutoFit/>
          </a:bodyPr>
          <a:lstStyle/>
          <a:p>
            <a:pPr algn="just"/>
            <a:r>
              <a:rPr lang="en-US" sz="2300" dirty="0" smtClean="0">
                <a:solidFill>
                  <a:schemeClr val="bg1"/>
                </a:solidFill>
                <a:latin typeface="Arial" pitchFamily="34" charset="0"/>
                <a:cs typeface="Arial" pitchFamily="34" charset="0"/>
              </a:rPr>
              <a:t>Người </a:t>
            </a:r>
            <a:r>
              <a:rPr lang="en-US" sz="2300" dirty="0">
                <a:solidFill>
                  <a:schemeClr val="bg1"/>
                </a:solidFill>
                <a:latin typeface="Arial" pitchFamily="34" charset="0"/>
                <a:cs typeface="Arial" pitchFamily="34" charset="0"/>
              </a:rPr>
              <a:t>bà </a:t>
            </a:r>
            <a:r>
              <a:rPr lang="en-US" sz="2300" dirty="0" smtClean="0">
                <a:solidFill>
                  <a:schemeClr val="bg1"/>
                </a:solidFill>
                <a:latin typeface="Arial" pitchFamily="34" charset="0"/>
                <a:cs typeface="Arial" pitchFamily="34" charset="0"/>
              </a:rPr>
              <a:t>kiên </a:t>
            </a:r>
            <a:r>
              <a:rPr lang="en-US" sz="2300" dirty="0">
                <a:solidFill>
                  <a:schemeClr val="bg1"/>
                </a:solidFill>
                <a:latin typeface="Arial" pitchFamily="34" charset="0"/>
                <a:cs typeface="Arial" pitchFamily="34" charset="0"/>
              </a:rPr>
              <a:t>cường, </a:t>
            </a:r>
            <a:r>
              <a:rPr lang="en-US" sz="2300" dirty="0" smtClean="0">
                <a:solidFill>
                  <a:schemeClr val="bg1"/>
                </a:solidFill>
                <a:latin typeface="Arial" pitchFamily="34" charset="0"/>
                <a:cs typeface="Arial" pitchFamily="34" charset="0"/>
              </a:rPr>
              <a:t>giàu đức </a:t>
            </a:r>
            <a:r>
              <a:rPr lang="en-US" sz="2300" dirty="0">
                <a:solidFill>
                  <a:schemeClr val="bg1"/>
                </a:solidFill>
                <a:latin typeface="Arial" pitchFamily="34" charset="0"/>
                <a:cs typeface="Arial" pitchFamily="34" charset="0"/>
              </a:rPr>
              <a:t>hi </a:t>
            </a:r>
            <a:r>
              <a:rPr lang="en-US" sz="2300" dirty="0" smtClean="0">
                <a:solidFill>
                  <a:schemeClr val="bg1"/>
                </a:solidFill>
                <a:latin typeface="Arial" pitchFamily="34" charset="0"/>
                <a:cs typeface="Arial" pitchFamily="34" charset="0"/>
              </a:rPr>
              <a:t>sinh là chỗ dựa vững chắc cho con cháu</a:t>
            </a:r>
            <a:endParaRPr lang="en-US" sz="2300" dirty="0">
              <a:solidFill>
                <a:schemeClr val="bg1"/>
              </a:solidFill>
              <a:latin typeface="Arial" pitchFamily="34" charset="0"/>
              <a:ea typeface="Calibri" panose="020F0502020204030204" pitchFamily="34" charset="0"/>
              <a:cs typeface="Arial" pitchFamily="34" charset="0"/>
            </a:endParaRPr>
          </a:p>
        </p:txBody>
      </p:sp>
      <p:sp>
        <p:nvSpPr>
          <p:cNvPr id="13" name="TextBox 12"/>
          <p:cNvSpPr txBox="1"/>
          <p:nvPr/>
        </p:nvSpPr>
        <p:spPr>
          <a:xfrm>
            <a:off x="2643960" y="5410200"/>
            <a:ext cx="9021354" cy="1154162"/>
          </a:xfrm>
          <a:prstGeom prst="rect">
            <a:avLst/>
          </a:prstGeom>
          <a:noFill/>
        </p:spPr>
        <p:txBody>
          <a:bodyPr wrap="square" rtlCol="0">
            <a:spAutoFit/>
          </a:bodyPr>
          <a:lstStyle/>
          <a:p>
            <a:pPr algn="just"/>
            <a:r>
              <a:rPr lang="en-US" sz="2300" dirty="0">
                <a:solidFill>
                  <a:schemeClr val="bg1"/>
                </a:solidFill>
                <a:latin typeface="Arial" pitchFamily="34" charset="0"/>
                <a:cs typeface="Arial" pitchFamily="34" charset="0"/>
              </a:rPr>
              <a:t>- </a:t>
            </a:r>
            <a:r>
              <a:rPr lang="en-US" sz="2300" dirty="0" err="1" smtClean="0">
                <a:solidFill>
                  <a:schemeClr val="bg1"/>
                </a:solidFill>
                <a:latin typeface="Arial" pitchFamily="34" charset="0"/>
                <a:cs typeface="Arial" pitchFamily="34" charset="0"/>
              </a:rPr>
              <a:t>Biểu</a:t>
            </a:r>
            <a:r>
              <a:rPr lang="en-US" sz="2300" dirty="0" smtClean="0">
                <a:solidFill>
                  <a:schemeClr val="bg1"/>
                </a:solidFill>
                <a:latin typeface="Arial" pitchFamily="34" charset="0"/>
                <a:cs typeface="Arial" pitchFamily="34" charset="0"/>
              </a:rPr>
              <a:t> </a:t>
            </a:r>
            <a:r>
              <a:rPr lang="en-US" sz="2300" dirty="0" err="1" smtClean="0">
                <a:solidFill>
                  <a:schemeClr val="bg1"/>
                </a:solidFill>
                <a:latin typeface="Arial" pitchFamily="34" charset="0"/>
                <a:cs typeface="Arial" pitchFamily="34" charset="0"/>
              </a:rPr>
              <a:t>cảm</a:t>
            </a:r>
            <a:r>
              <a:rPr lang="en-US" sz="2300" dirty="0" smtClean="0">
                <a:solidFill>
                  <a:schemeClr val="bg1"/>
                </a:solidFill>
                <a:latin typeface="Arial" pitchFamily="34" charset="0"/>
                <a:cs typeface="Arial" pitchFamily="34" charset="0"/>
              </a:rPr>
              <a:t> </a:t>
            </a:r>
            <a:r>
              <a:rPr lang="en-US" sz="2300" dirty="0" err="1" smtClean="0">
                <a:solidFill>
                  <a:schemeClr val="bg1"/>
                </a:solidFill>
                <a:latin typeface="Arial" pitchFamily="34" charset="0"/>
                <a:cs typeface="Arial" pitchFamily="34" charset="0"/>
              </a:rPr>
              <a:t>kết</a:t>
            </a:r>
            <a:r>
              <a:rPr lang="en-US" sz="2300" dirty="0" smtClean="0">
                <a:solidFill>
                  <a:schemeClr val="bg1"/>
                </a:solidFill>
                <a:latin typeface="Arial" pitchFamily="34" charset="0"/>
                <a:cs typeface="Arial" pitchFamily="34" charset="0"/>
              </a:rPr>
              <a:t> </a:t>
            </a:r>
            <a:r>
              <a:rPr lang="en-US" sz="2300" dirty="0">
                <a:solidFill>
                  <a:schemeClr val="bg1"/>
                </a:solidFill>
                <a:latin typeface="Arial" pitchFamily="34" charset="0"/>
                <a:cs typeface="Arial" pitchFamily="34" charset="0"/>
              </a:rPr>
              <a:t>hợp tự sự, </a:t>
            </a:r>
            <a:r>
              <a:rPr lang="en-US" sz="2300" dirty="0" err="1">
                <a:solidFill>
                  <a:schemeClr val="bg1"/>
                </a:solidFill>
                <a:latin typeface="Arial" pitchFamily="34" charset="0"/>
                <a:cs typeface="Arial" pitchFamily="34" charset="0"/>
              </a:rPr>
              <a:t>miêu</a:t>
            </a:r>
            <a:r>
              <a:rPr lang="en-US" sz="2300" dirty="0">
                <a:solidFill>
                  <a:schemeClr val="bg1"/>
                </a:solidFill>
                <a:latin typeface="Arial" pitchFamily="34" charset="0"/>
                <a:cs typeface="Arial" pitchFamily="34" charset="0"/>
              </a:rPr>
              <a:t> </a:t>
            </a:r>
            <a:r>
              <a:rPr lang="en-US" sz="2300" dirty="0" err="1" smtClean="0">
                <a:solidFill>
                  <a:schemeClr val="bg1"/>
                </a:solidFill>
                <a:latin typeface="Arial" pitchFamily="34" charset="0"/>
                <a:cs typeface="Arial" pitchFamily="34" charset="0"/>
              </a:rPr>
              <a:t>tả</a:t>
            </a:r>
            <a:endParaRPr lang="en-US" sz="2300" dirty="0">
              <a:solidFill>
                <a:schemeClr val="bg1"/>
              </a:solidFill>
              <a:latin typeface="Arial" pitchFamily="34" charset="0"/>
              <a:cs typeface="Arial" pitchFamily="34" charset="0"/>
            </a:endParaRPr>
          </a:p>
          <a:p>
            <a:pPr algn="just"/>
            <a:r>
              <a:rPr lang="en-US" sz="2300" dirty="0">
                <a:solidFill>
                  <a:schemeClr val="bg1"/>
                </a:solidFill>
                <a:latin typeface="Arial" pitchFamily="34" charset="0"/>
                <a:cs typeface="Arial" pitchFamily="34" charset="0"/>
              </a:rPr>
              <a:t>- Hình ảnh </a:t>
            </a:r>
            <a:r>
              <a:rPr lang="en-US" sz="2300" dirty="0" err="1">
                <a:solidFill>
                  <a:schemeClr val="bg1"/>
                </a:solidFill>
                <a:latin typeface="Arial" pitchFamily="34" charset="0"/>
                <a:cs typeface="Arial" pitchFamily="34" charset="0"/>
              </a:rPr>
              <a:t>gợi</a:t>
            </a:r>
            <a:r>
              <a:rPr lang="en-US" sz="2300" dirty="0">
                <a:solidFill>
                  <a:schemeClr val="bg1"/>
                </a:solidFill>
                <a:latin typeface="Arial" pitchFamily="34" charset="0"/>
                <a:cs typeface="Arial" pitchFamily="34" charset="0"/>
              </a:rPr>
              <a:t> </a:t>
            </a:r>
            <a:r>
              <a:rPr lang="en-US" sz="2300" dirty="0" err="1" smtClean="0">
                <a:solidFill>
                  <a:schemeClr val="bg1"/>
                </a:solidFill>
                <a:latin typeface="Arial" pitchFamily="34" charset="0"/>
                <a:cs typeface="Arial" pitchFamily="34" charset="0"/>
              </a:rPr>
              <a:t>cảm</a:t>
            </a:r>
            <a:r>
              <a:rPr lang="en-US" sz="2300" dirty="0" smtClean="0">
                <a:solidFill>
                  <a:schemeClr val="bg1"/>
                </a:solidFill>
                <a:latin typeface="Arial" pitchFamily="34" charset="0"/>
                <a:cs typeface="Arial" pitchFamily="34" charset="0"/>
              </a:rPr>
              <a:t>, </a:t>
            </a:r>
            <a:r>
              <a:rPr lang="en-US" sz="2300" dirty="0">
                <a:solidFill>
                  <a:schemeClr val="bg1"/>
                </a:solidFill>
                <a:latin typeface="Arial" pitchFamily="34" charset="0"/>
                <a:cs typeface="Arial" pitchFamily="34" charset="0"/>
              </a:rPr>
              <a:t>câu hỏi tu từ, câu cảm thán</a:t>
            </a:r>
          </a:p>
          <a:p>
            <a:pPr algn="just"/>
            <a:endParaRPr lang="en-US" sz="23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9823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circle(in)">
                                      <p:cBhvr>
                                        <p:cTn id="5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46e6d58fa388beba056a73c52fd767a12ee36e"/>
</p:tagLst>
</file>

<file path=ppt/theme/theme1.xml><?xml version="1.0" encoding="utf-8"?>
<a:theme xmlns:a="http://schemas.openxmlformats.org/drawingml/2006/main" name="Depth">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4332</TotalTime>
  <Words>4178</Words>
  <Application>Microsoft Office PowerPoint</Application>
  <PresentationFormat>Custom</PresentationFormat>
  <Paragraphs>466</Paragraphs>
  <Slides>48</Slides>
  <Notes>22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Depth</vt:lpstr>
      <vt:lpstr>PowerPoint Presentation</vt:lpstr>
      <vt:lpstr>Tiết 3</vt:lpstr>
      <vt:lpstr>Bố cục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dc:title>
  <dc:creator>Microsoft Office User</dc:creator>
  <cp:lastModifiedBy>Administrator</cp:lastModifiedBy>
  <cp:revision>537</cp:revision>
  <cp:lastPrinted>2020-03-12T17:03:03Z</cp:lastPrinted>
  <dcterms:created xsi:type="dcterms:W3CDTF">2020-03-11T08:51:00Z</dcterms:created>
  <dcterms:modified xsi:type="dcterms:W3CDTF">2020-04-02T07:03:57Z</dcterms:modified>
</cp:coreProperties>
</file>